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2" r:id="rId2"/>
  </p:sldMasterIdLst>
  <p:sldIdLst>
    <p:sldId id="258" r:id="rId3"/>
    <p:sldId id="303" r:id="rId4"/>
    <p:sldId id="296" r:id="rId5"/>
    <p:sldId id="297" r:id="rId6"/>
    <p:sldId id="299" r:id="rId7"/>
    <p:sldId id="300" r:id="rId8"/>
    <p:sldId id="301" r:id="rId9"/>
    <p:sldId id="302" r:id="rId10"/>
    <p:sldId id="304" r:id="rId11"/>
    <p:sldId id="305" r:id="rId12"/>
    <p:sldId id="298" r:id="rId13"/>
    <p:sldId id="306" r:id="rId14"/>
    <p:sldId id="294" r:id="rId15"/>
    <p:sldId id="295" r:id="rId16"/>
    <p:sldId id="290" r:id="rId17"/>
    <p:sldId id="291" r:id="rId18"/>
    <p:sldId id="293" r:id="rId19"/>
    <p:sldId id="292"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813"/>
    <p:restoredTop sz="94643"/>
  </p:normalViewPr>
  <p:slideViewPr>
    <p:cSldViewPr snapToGrid="0" snapToObjects="1">
      <p:cViewPr>
        <p:scale>
          <a:sx n="90" d="100"/>
          <a:sy n="90" d="100"/>
        </p:scale>
        <p:origin x="152" y="8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20" Type="http://schemas.openxmlformats.org/officeDocument/2006/relationships/slide" Target="slides/slide18.xml"/><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E0EAF60-FF49-47A1-BBDE-BCBDEA0A8BA5}" type="doc">
      <dgm:prSet loTypeId="urn:microsoft.com/office/officeart/2005/8/layout/orgChart1" loCatId="hierarchy" qsTypeId="urn:microsoft.com/office/officeart/2005/8/quickstyle/simple1" qsCatId="simple" csTypeId="urn:microsoft.com/office/officeart/2005/8/colors/accent1_2" csCatId="accent1" phldr="1"/>
      <dgm:spPr/>
    </dgm:pt>
    <dgm:pt modelId="{00079C19-F654-454B-ABCF-0CF39BCDCF08}">
      <dgm:prSet>
        <dgm:style>
          <a:lnRef idx="1">
            <a:schemeClr val="accent3"/>
          </a:lnRef>
          <a:fillRef idx="2">
            <a:schemeClr val="accent3"/>
          </a:fillRef>
          <a:effectRef idx="1">
            <a:schemeClr val="accent3"/>
          </a:effectRef>
          <a:fontRef idx="minor">
            <a:schemeClr val="dk1"/>
          </a:fontRef>
        </dgm:style>
      </dgm:prSet>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Arial" charset="0"/>
              <a:cs typeface="Arial" charset="0"/>
            </a:rPr>
            <a:t>Objective ____ or Task ____</a:t>
          </a:r>
        </a:p>
      </dgm:t>
    </dgm:pt>
    <dgm:pt modelId="{EE186599-0A8A-463D-ADFA-3CE6FD6360C7}" type="parTrans" cxnId="{7BEA3FE0-E192-45CF-98B3-8A3F2265DA3D}">
      <dgm:prSet/>
      <dgm:spPr/>
      <dgm:t>
        <a:bodyPr/>
        <a:lstStyle/>
        <a:p>
          <a:endParaRPr lang="en-US"/>
        </a:p>
      </dgm:t>
    </dgm:pt>
    <dgm:pt modelId="{C0A2CEE0-4563-44CF-96A8-AD9BC18BAD96}" type="sibTrans" cxnId="{7BEA3FE0-E192-45CF-98B3-8A3F2265DA3D}">
      <dgm:prSet/>
      <dgm:spPr/>
      <dgm:t>
        <a:bodyPr/>
        <a:lstStyle/>
        <a:p>
          <a:endParaRPr lang="en-US"/>
        </a:p>
      </dgm:t>
    </dgm:pt>
    <dgm:pt modelId="{A6598923-E8F3-49E1-84CF-70B5DD6F6CD2}">
      <dgm:prSet>
        <dgm:style>
          <a:lnRef idx="1">
            <a:schemeClr val="accent3"/>
          </a:lnRef>
          <a:fillRef idx="2">
            <a:schemeClr val="accent3"/>
          </a:fillRef>
          <a:effectRef idx="1">
            <a:schemeClr val="accent3"/>
          </a:effectRef>
          <a:fontRef idx="minor">
            <a:schemeClr val="dk1"/>
          </a:fontRef>
        </dgm:style>
      </dgm:prSet>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Arial" charset="0"/>
              <a:cs typeface="Arial" charset="0"/>
            </a:rPr>
            <a:t>Steps to complete</a:t>
          </a:r>
        </a:p>
      </dgm:t>
    </dgm:pt>
    <dgm:pt modelId="{75C51B9D-3C6C-4F41-9699-40D690490554}" type="parTrans" cxnId="{7EDAE1BC-DB77-49B6-B461-4BD003DCDE1A}">
      <dgm:prSet/>
      <dgm:spPr>
        <a:ln>
          <a:solidFill>
            <a:schemeClr val="tx1"/>
          </a:solidFill>
        </a:ln>
      </dgm:spPr>
      <dgm:t>
        <a:bodyPr/>
        <a:lstStyle/>
        <a:p>
          <a:endParaRPr lang="en-US"/>
        </a:p>
      </dgm:t>
    </dgm:pt>
    <dgm:pt modelId="{676A3A65-55C6-46C9-A4C5-6C916F0EE2F1}" type="sibTrans" cxnId="{7EDAE1BC-DB77-49B6-B461-4BD003DCDE1A}">
      <dgm:prSet/>
      <dgm:spPr/>
      <dgm:t>
        <a:bodyPr/>
        <a:lstStyle/>
        <a:p>
          <a:endParaRPr lang="en-US"/>
        </a:p>
      </dgm:t>
    </dgm:pt>
    <dgm:pt modelId="{8F77723E-12CB-4338-808A-CED2B27B57F6}" type="pres">
      <dgm:prSet presAssocID="{8E0EAF60-FF49-47A1-BBDE-BCBDEA0A8BA5}" presName="hierChild1" presStyleCnt="0">
        <dgm:presLayoutVars>
          <dgm:orgChart val="1"/>
          <dgm:chPref val="1"/>
          <dgm:dir/>
          <dgm:animOne val="branch"/>
          <dgm:animLvl val="lvl"/>
          <dgm:resizeHandles/>
        </dgm:presLayoutVars>
      </dgm:prSet>
      <dgm:spPr/>
    </dgm:pt>
    <dgm:pt modelId="{DBEF2E65-792F-4296-A6AF-077C1A1BEEBC}" type="pres">
      <dgm:prSet presAssocID="{00079C19-F654-454B-ABCF-0CF39BCDCF08}" presName="hierRoot1" presStyleCnt="0">
        <dgm:presLayoutVars>
          <dgm:hierBranch/>
        </dgm:presLayoutVars>
      </dgm:prSet>
      <dgm:spPr/>
    </dgm:pt>
    <dgm:pt modelId="{B66A75AD-43C3-4D75-B47C-07A696857611}" type="pres">
      <dgm:prSet presAssocID="{00079C19-F654-454B-ABCF-0CF39BCDCF08}" presName="rootComposite1" presStyleCnt="0"/>
      <dgm:spPr/>
    </dgm:pt>
    <dgm:pt modelId="{21A998DE-A911-4076-B2DB-51557B1D561C}" type="pres">
      <dgm:prSet presAssocID="{00079C19-F654-454B-ABCF-0CF39BCDCF08}" presName="rootText1" presStyleLbl="node0" presStyleIdx="0" presStyleCnt="1">
        <dgm:presLayoutVars>
          <dgm:chPref val="3"/>
        </dgm:presLayoutVars>
      </dgm:prSet>
      <dgm:spPr/>
      <dgm:t>
        <a:bodyPr/>
        <a:lstStyle/>
        <a:p>
          <a:endParaRPr lang="en-US"/>
        </a:p>
      </dgm:t>
    </dgm:pt>
    <dgm:pt modelId="{5BE21310-487C-4476-8DB6-F6D20267444A}" type="pres">
      <dgm:prSet presAssocID="{00079C19-F654-454B-ABCF-0CF39BCDCF08}" presName="rootConnector1" presStyleLbl="node1" presStyleIdx="0" presStyleCnt="0"/>
      <dgm:spPr/>
      <dgm:t>
        <a:bodyPr/>
        <a:lstStyle/>
        <a:p>
          <a:endParaRPr lang="en-US"/>
        </a:p>
      </dgm:t>
    </dgm:pt>
    <dgm:pt modelId="{C35AC536-89C4-42F0-98F2-C954F78D6F70}" type="pres">
      <dgm:prSet presAssocID="{00079C19-F654-454B-ABCF-0CF39BCDCF08}" presName="hierChild2" presStyleCnt="0"/>
      <dgm:spPr/>
    </dgm:pt>
    <dgm:pt modelId="{DB9A5953-ADDA-4EBC-9D8F-96F8CF606727}" type="pres">
      <dgm:prSet presAssocID="{75C51B9D-3C6C-4F41-9699-40D690490554}" presName="Name35" presStyleLbl="parChTrans1D2" presStyleIdx="0" presStyleCnt="1"/>
      <dgm:spPr/>
      <dgm:t>
        <a:bodyPr/>
        <a:lstStyle/>
        <a:p>
          <a:endParaRPr lang="en-US"/>
        </a:p>
      </dgm:t>
    </dgm:pt>
    <dgm:pt modelId="{6E90C470-C269-4BA4-9C18-D0023D6B54E1}" type="pres">
      <dgm:prSet presAssocID="{A6598923-E8F3-49E1-84CF-70B5DD6F6CD2}" presName="hierRoot2" presStyleCnt="0">
        <dgm:presLayoutVars>
          <dgm:hierBranch/>
        </dgm:presLayoutVars>
      </dgm:prSet>
      <dgm:spPr/>
    </dgm:pt>
    <dgm:pt modelId="{84DD9498-409A-4004-9127-B4627424CED1}" type="pres">
      <dgm:prSet presAssocID="{A6598923-E8F3-49E1-84CF-70B5DD6F6CD2}" presName="rootComposite" presStyleCnt="0"/>
      <dgm:spPr/>
    </dgm:pt>
    <dgm:pt modelId="{29CBF6B9-396E-4125-938D-75FD6190B6C9}" type="pres">
      <dgm:prSet presAssocID="{A6598923-E8F3-49E1-84CF-70B5DD6F6CD2}" presName="rootText" presStyleLbl="node2" presStyleIdx="0" presStyleCnt="1">
        <dgm:presLayoutVars>
          <dgm:chPref val="3"/>
        </dgm:presLayoutVars>
      </dgm:prSet>
      <dgm:spPr/>
      <dgm:t>
        <a:bodyPr/>
        <a:lstStyle/>
        <a:p>
          <a:endParaRPr lang="en-US"/>
        </a:p>
      </dgm:t>
    </dgm:pt>
    <dgm:pt modelId="{6F19C703-912C-44E6-BC00-BEFFBEC254ED}" type="pres">
      <dgm:prSet presAssocID="{A6598923-E8F3-49E1-84CF-70B5DD6F6CD2}" presName="rootConnector" presStyleLbl="node2" presStyleIdx="0" presStyleCnt="1"/>
      <dgm:spPr/>
      <dgm:t>
        <a:bodyPr/>
        <a:lstStyle/>
        <a:p>
          <a:endParaRPr lang="en-US"/>
        </a:p>
      </dgm:t>
    </dgm:pt>
    <dgm:pt modelId="{E09B6C2D-4A57-4344-89D1-C0C42F3D3981}" type="pres">
      <dgm:prSet presAssocID="{A6598923-E8F3-49E1-84CF-70B5DD6F6CD2}" presName="hierChild4" presStyleCnt="0"/>
      <dgm:spPr/>
    </dgm:pt>
    <dgm:pt modelId="{1415682F-03FD-425E-B306-6B425F1E9831}" type="pres">
      <dgm:prSet presAssocID="{A6598923-E8F3-49E1-84CF-70B5DD6F6CD2}" presName="hierChild5" presStyleCnt="0"/>
      <dgm:spPr/>
    </dgm:pt>
    <dgm:pt modelId="{FEA65870-FA3E-4F36-9A4D-71592D0ECD4A}" type="pres">
      <dgm:prSet presAssocID="{00079C19-F654-454B-ABCF-0CF39BCDCF08}" presName="hierChild3" presStyleCnt="0"/>
      <dgm:spPr/>
    </dgm:pt>
  </dgm:ptLst>
  <dgm:cxnLst>
    <dgm:cxn modelId="{7BEA3FE0-E192-45CF-98B3-8A3F2265DA3D}" srcId="{8E0EAF60-FF49-47A1-BBDE-BCBDEA0A8BA5}" destId="{00079C19-F654-454B-ABCF-0CF39BCDCF08}" srcOrd="0" destOrd="0" parTransId="{EE186599-0A8A-463D-ADFA-3CE6FD6360C7}" sibTransId="{C0A2CEE0-4563-44CF-96A8-AD9BC18BAD96}"/>
    <dgm:cxn modelId="{13F9A690-771A-C341-99F1-7EB47E01B144}" type="presOf" srcId="{A6598923-E8F3-49E1-84CF-70B5DD6F6CD2}" destId="{29CBF6B9-396E-4125-938D-75FD6190B6C9}" srcOrd="0" destOrd="0" presId="urn:microsoft.com/office/officeart/2005/8/layout/orgChart1"/>
    <dgm:cxn modelId="{A732D950-A2EA-4C4B-8ECB-B07DACDB2904}" type="presOf" srcId="{8E0EAF60-FF49-47A1-BBDE-BCBDEA0A8BA5}" destId="{8F77723E-12CB-4338-808A-CED2B27B57F6}" srcOrd="0" destOrd="0" presId="urn:microsoft.com/office/officeart/2005/8/layout/orgChart1"/>
    <dgm:cxn modelId="{FF3078FF-50EA-5444-B929-C9CEA6842E77}" type="presOf" srcId="{00079C19-F654-454B-ABCF-0CF39BCDCF08}" destId="{21A998DE-A911-4076-B2DB-51557B1D561C}" srcOrd="0" destOrd="0" presId="urn:microsoft.com/office/officeart/2005/8/layout/orgChart1"/>
    <dgm:cxn modelId="{71473C70-A74E-7E43-BB0F-D122D87D553D}" type="presOf" srcId="{A6598923-E8F3-49E1-84CF-70B5DD6F6CD2}" destId="{6F19C703-912C-44E6-BC00-BEFFBEC254ED}" srcOrd="1" destOrd="0" presId="urn:microsoft.com/office/officeart/2005/8/layout/orgChart1"/>
    <dgm:cxn modelId="{3550195D-0B74-7340-A6D4-7D4A26938160}" type="presOf" srcId="{75C51B9D-3C6C-4F41-9699-40D690490554}" destId="{DB9A5953-ADDA-4EBC-9D8F-96F8CF606727}" srcOrd="0" destOrd="0" presId="urn:microsoft.com/office/officeart/2005/8/layout/orgChart1"/>
    <dgm:cxn modelId="{B7FE82B0-A8CB-FF44-BB81-2513D9E6AFBA}" type="presOf" srcId="{00079C19-F654-454B-ABCF-0CF39BCDCF08}" destId="{5BE21310-487C-4476-8DB6-F6D20267444A}" srcOrd="1" destOrd="0" presId="urn:microsoft.com/office/officeart/2005/8/layout/orgChart1"/>
    <dgm:cxn modelId="{7EDAE1BC-DB77-49B6-B461-4BD003DCDE1A}" srcId="{00079C19-F654-454B-ABCF-0CF39BCDCF08}" destId="{A6598923-E8F3-49E1-84CF-70B5DD6F6CD2}" srcOrd="0" destOrd="0" parTransId="{75C51B9D-3C6C-4F41-9699-40D690490554}" sibTransId="{676A3A65-55C6-46C9-A4C5-6C916F0EE2F1}"/>
    <dgm:cxn modelId="{8A021BD8-06CB-244C-AB65-711E5BCC5178}" type="presParOf" srcId="{8F77723E-12CB-4338-808A-CED2B27B57F6}" destId="{DBEF2E65-792F-4296-A6AF-077C1A1BEEBC}" srcOrd="0" destOrd="0" presId="urn:microsoft.com/office/officeart/2005/8/layout/orgChart1"/>
    <dgm:cxn modelId="{1AE9A3CC-2D38-EE40-A2B1-CF375D9736F4}" type="presParOf" srcId="{DBEF2E65-792F-4296-A6AF-077C1A1BEEBC}" destId="{B66A75AD-43C3-4D75-B47C-07A696857611}" srcOrd="0" destOrd="0" presId="urn:microsoft.com/office/officeart/2005/8/layout/orgChart1"/>
    <dgm:cxn modelId="{5C31F8DE-FD50-6D45-9BA0-E9AC66FA6415}" type="presParOf" srcId="{B66A75AD-43C3-4D75-B47C-07A696857611}" destId="{21A998DE-A911-4076-B2DB-51557B1D561C}" srcOrd="0" destOrd="0" presId="urn:microsoft.com/office/officeart/2005/8/layout/orgChart1"/>
    <dgm:cxn modelId="{4D539F46-C4AD-104E-86F1-757DB3E87E79}" type="presParOf" srcId="{B66A75AD-43C3-4D75-B47C-07A696857611}" destId="{5BE21310-487C-4476-8DB6-F6D20267444A}" srcOrd="1" destOrd="0" presId="urn:microsoft.com/office/officeart/2005/8/layout/orgChart1"/>
    <dgm:cxn modelId="{49932C9F-02BF-E743-9D76-99C4898656A8}" type="presParOf" srcId="{DBEF2E65-792F-4296-A6AF-077C1A1BEEBC}" destId="{C35AC536-89C4-42F0-98F2-C954F78D6F70}" srcOrd="1" destOrd="0" presId="urn:microsoft.com/office/officeart/2005/8/layout/orgChart1"/>
    <dgm:cxn modelId="{230926C1-8388-0A4C-B0C2-574BC42455C2}" type="presParOf" srcId="{C35AC536-89C4-42F0-98F2-C954F78D6F70}" destId="{DB9A5953-ADDA-4EBC-9D8F-96F8CF606727}" srcOrd="0" destOrd="0" presId="urn:microsoft.com/office/officeart/2005/8/layout/orgChart1"/>
    <dgm:cxn modelId="{85419C7B-ADDB-2C43-8D74-77D700BC6DB4}" type="presParOf" srcId="{C35AC536-89C4-42F0-98F2-C954F78D6F70}" destId="{6E90C470-C269-4BA4-9C18-D0023D6B54E1}" srcOrd="1" destOrd="0" presId="urn:microsoft.com/office/officeart/2005/8/layout/orgChart1"/>
    <dgm:cxn modelId="{E132FFF3-61AD-EA40-A2CE-EDBC3E9A6917}" type="presParOf" srcId="{6E90C470-C269-4BA4-9C18-D0023D6B54E1}" destId="{84DD9498-409A-4004-9127-B4627424CED1}" srcOrd="0" destOrd="0" presId="urn:microsoft.com/office/officeart/2005/8/layout/orgChart1"/>
    <dgm:cxn modelId="{67CA282C-8318-D945-924E-D7282305C6DF}" type="presParOf" srcId="{84DD9498-409A-4004-9127-B4627424CED1}" destId="{29CBF6B9-396E-4125-938D-75FD6190B6C9}" srcOrd="0" destOrd="0" presId="urn:microsoft.com/office/officeart/2005/8/layout/orgChart1"/>
    <dgm:cxn modelId="{2AFF68B3-EB72-714E-8E39-B11ECDEEBE1B}" type="presParOf" srcId="{84DD9498-409A-4004-9127-B4627424CED1}" destId="{6F19C703-912C-44E6-BC00-BEFFBEC254ED}" srcOrd="1" destOrd="0" presId="urn:microsoft.com/office/officeart/2005/8/layout/orgChart1"/>
    <dgm:cxn modelId="{4948CC29-FDB3-0F4A-824E-5EDCC3C733D9}" type="presParOf" srcId="{6E90C470-C269-4BA4-9C18-D0023D6B54E1}" destId="{E09B6C2D-4A57-4344-89D1-C0C42F3D3981}" srcOrd="1" destOrd="0" presId="urn:microsoft.com/office/officeart/2005/8/layout/orgChart1"/>
    <dgm:cxn modelId="{267C45DC-550B-7E43-B225-F3F772525C66}" type="presParOf" srcId="{6E90C470-C269-4BA4-9C18-D0023D6B54E1}" destId="{1415682F-03FD-425E-B306-6B425F1E9831}" srcOrd="2" destOrd="0" presId="urn:microsoft.com/office/officeart/2005/8/layout/orgChart1"/>
    <dgm:cxn modelId="{57B66BDB-C12E-E840-8B29-AEA179BDFAA5}" type="presParOf" srcId="{DBEF2E65-792F-4296-A6AF-077C1A1BEEBC}" destId="{FEA65870-FA3E-4F36-9A4D-71592D0ECD4A}" srcOrd="2" destOrd="0" presId="urn:microsoft.com/office/officeart/2005/8/layout/orgChart1"/>
  </dgm:cxnLst>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9A5953-ADDA-4EBC-9D8F-96F8CF606727}">
      <dsp:nvSpPr>
        <dsp:cNvPr id="0" name=""/>
        <dsp:cNvSpPr/>
      </dsp:nvSpPr>
      <dsp:spPr>
        <a:xfrm>
          <a:off x="1727726" y="1255743"/>
          <a:ext cx="91440" cy="526448"/>
        </a:xfrm>
        <a:custGeom>
          <a:avLst/>
          <a:gdLst/>
          <a:ahLst/>
          <a:cxnLst/>
          <a:rect l="0" t="0" r="0" b="0"/>
          <a:pathLst>
            <a:path>
              <a:moveTo>
                <a:pt x="45720" y="0"/>
              </a:moveTo>
              <a:lnTo>
                <a:pt x="45720" y="526448"/>
              </a:lnTo>
            </a:path>
          </a:pathLst>
        </a:custGeom>
        <a:noFill/>
        <a:ln w="127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sp>
    <dsp:sp modelId="{21A998DE-A911-4076-B2DB-51557B1D561C}">
      <dsp:nvSpPr>
        <dsp:cNvPr id="0" name=""/>
        <dsp:cNvSpPr/>
      </dsp:nvSpPr>
      <dsp:spPr>
        <a:xfrm>
          <a:off x="519997" y="2294"/>
          <a:ext cx="2506898" cy="1253449"/>
        </a:xfrm>
        <a:prstGeom prst="rect">
          <a:avLst/>
        </a:prstGeom>
        <a:gradFill rotWithShape="1">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lin ang="5400000" scaled="0"/>
        </a:gradFill>
        <a:ln w="6350" cap="flat" cmpd="sng" algn="ctr">
          <a:solidFill>
            <a:schemeClr val="accent3"/>
          </a:solidFill>
          <a:prstDash val="solid"/>
          <a:miter lim="800000"/>
        </a:ln>
        <a:effectLst/>
      </dsp:spPr>
      <dsp:style>
        <a:lnRef idx="1">
          <a:schemeClr val="accent3"/>
        </a:lnRef>
        <a:fillRef idx="2">
          <a:schemeClr val="accent3"/>
        </a:fillRef>
        <a:effectRef idx="1">
          <a:schemeClr val="accent3"/>
        </a:effectRef>
        <a:fontRef idx="minor">
          <a:schemeClr val="dk1"/>
        </a:fontRef>
      </dsp:style>
      <dsp:txBody>
        <a:bodyPr spcFirstLastPara="0" vert="horz" wrap="square" lIns="18415" tIns="18415" rIns="18415" bIns="18415"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900" b="0" i="0" u="none" strike="noStrike" kern="1200" cap="none" normalizeH="0" baseline="0" dirty="0" smtClean="0">
              <a:ln>
                <a:noFill/>
              </a:ln>
              <a:solidFill>
                <a:schemeClr val="tx1"/>
              </a:solidFill>
              <a:effectLst/>
              <a:latin typeface="Arial" charset="0"/>
              <a:cs typeface="Arial" charset="0"/>
            </a:rPr>
            <a:t>Objective ____ or Task ____</a:t>
          </a:r>
        </a:p>
      </dsp:txBody>
      <dsp:txXfrm>
        <a:off x="519997" y="2294"/>
        <a:ext cx="2506898" cy="1253449"/>
      </dsp:txXfrm>
    </dsp:sp>
    <dsp:sp modelId="{29CBF6B9-396E-4125-938D-75FD6190B6C9}">
      <dsp:nvSpPr>
        <dsp:cNvPr id="0" name=""/>
        <dsp:cNvSpPr/>
      </dsp:nvSpPr>
      <dsp:spPr>
        <a:xfrm>
          <a:off x="519997" y="1782192"/>
          <a:ext cx="2506898" cy="1253449"/>
        </a:xfrm>
        <a:prstGeom prst="rect">
          <a:avLst/>
        </a:prstGeom>
        <a:gradFill rotWithShape="1">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lin ang="5400000" scaled="0"/>
        </a:gradFill>
        <a:ln w="6350" cap="flat" cmpd="sng" algn="ctr">
          <a:solidFill>
            <a:schemeClr val="accent3"/>
          </a:solidFill>
          <a:prstDash val="solid"/>
          <a:miter lim="800000"/>
        </a:ln>
        <a:effectLst/>
      </dsp:spPr>
      <dsp:style>
        <a:lnRef idx="1">
          <a:schemeClr val="accent3"/>
        </a:lnRef>
        <a:fillRef idx="2">
          <a:schemeClr val="accent3"/>
        </a:fillRef>
        <a:effectRef idx="1">
          <a:schemeClr val="accent3"/>
        </a:effectRef>
        <a:fontRef idx="minor">
          <a:schemeClr val="dk1"/>
        </a:fontRef>
      </dsp:style>
      <dsp:txBody>
        <a:bodyPr spcFirstLastPara="0" vert="horz" wrap="square" lIns="18415" tIns="18415" rIns="18415" bIns="18415"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900" b="0" i="0" u="none" strike="noStrike" kern="1200" cap="none" normalizeH="0" baseline="0" dirty="0" smtClean="0">
              <a:ln>
                <a:noFill/>
              </a:ln>
              <a:solidFill>
                <a:schemeClr val="tx1"/>
              </a:solidFill>
              <a:effectLst/>
              <a:latin typeface="Arial" charset="0"/>
              <a:cs typeface="Arial" charset="0"/>
            </a:rPr>
            <a:t>Steps to complete</a:t>
          </a:r>
        </a:p>
      </dsp:txBody>
      <dsp:txXfrm>
        <a:off x="519997" y="1782192"/>
        <a:ext cx="2506898" cy="1253449"/>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jpg"/><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 Id="rId3" Type="http://schemas.openxmlformats.org/officeDocument/2006/relationships/image" Target="../media/image3.jp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3" name="Picture 12"/>
          <p:cNvPicPr/>
          <p:nvPr userDrawn="1"/>
        </p:nvPicPr>
        <p:blipFill>
          <a:blip r:embed="rId2">
            <a:extLst>
              <a:ext uri="{28A0092B-C50C-407E-A947-70E740481C1C}">
                <a14:useLocalDpi xmlns:a14="http://schemas.microsoft.com/office/drawing/2010/main" val="0"/>
              </a:ext>
            </a:extLst>
          </a:blip>
          <a:stretch>
            <a:fillRect/>
          </a:stretch>
        </p:blipFill>
        <p:spPr>
          <a:xfrm>
            <a:off x="243332" y="74414"/>
            <a:ext cx="7419340" cy="1237552"/>
          </a:xfrm>
          <a:prstGeom prst="rect">
            <a:avLst/>
          </a:prstGeom>
        </p:spPr>
      </p:pic>
      <p:pic>
        <p:nvPicPr>
          <p:cNvPr id="14" name="Picture 13"/>
          <p:cNvPicPr>
            <a:picLocks noChangeAspect="1"/>
          </p:cNvPicPr>
          <p:nvPr userDrawn="1"/>
        </p:nvPicPr>
        <p:blipFill rotWithShape="1">
          <a:blip r:embed="rId3">
            <a:extLst>
              <a:ext uri="{28A0092B-C50C-407E-A947-70E740481C1C}">
                <a14:useLocalDpi xmlns:a14="http://schemas.microsoft.com/office/drawing/2010/main" val="0"/>
              </a:ext>
            </a:extLst>
          </a:blip>
          <a:srcRect t="24608" b="1879"/>
          <a:stretch/>
        </p:blipFill>
        <p:spPr>
          <a:xfrm>
            <a:off x="0" y="1580322"/>
            <a:ext cx="9144000" cy="4750904"/>
          </a:xfrm>
          <a:prstGeom prst="rect">
            <a:avLst/>
          </a:prstGeom>
        </p:spPr>
      </p:pic>
      <p:sp>
        <p:nvSpPr>
          <p:cNvPr id="9" name="Line 6"/>
          <p:cNvSpPr>
            <a:spLocks noChangeShapeType="1"/>
          </p:cNvSpPr>
          <p:nvPr userDrawn="1"/>
        </p:nvSpPr>
        <p:spPr bwMode="auto">
          <a:xfrm flipV="1">
            <a:off x="0" y="19878"/>
            <a:ext cx="9144000" cy="11430"/>
          </a:xfrm>
          <a:prstGeom prst="line">
            <a:avLst/>
          </a:prstGeom>
          <a:noFill/>
          <a:ln w="57240" cap="flat">
            <a:solidFill>
              <a:srgbClr val="C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0" name="Line 6"/>
          <p:cNvSpPr>
            <a:spLocks noChangeShapeType="1"/>
          </p:cNvSpPr>
          <p:nvPr userDrawn="1"/>
        </p:nvSpPr>
        <p:spPr bwMode="auto">
          <a:xfrm flipV="1">
            <a:off x="0" y="1549443"/>
            <a:ext cx="9144000" cy="11430"/>
          </a:xfrm>
          <a:prstGeom prst="line">
            <a:avLst/>
          </a:prstGeom>
          <a:noFill/>
          <a:ln w="57240" cap="flat">
            <a:solidFill>
              <a:srgbClr val="C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1" name="Title 1"/>
          <p:cNvSpPr>
            <a:spLocks noGrp="1"/>
          </p:cNvSpPr>
          <p:nvPr>
            <p:ph type="ctrTitle" hasCustomPrompt="1"/>
          </p:nvPr>
        </p:nvSpPr>
        <p:spPr>
          <a:xfrm>
            <a:off x="628650" y="4736993"/>
            <a:ext cx="7898130" cy="1494842"/>
          </a:xfrm>
          <a:prstGeom prst="rect">
            <a:avLst/>
          </a:prstGeom>
        </p:spPr>
        <p:txBody>
          <a:bodyPr anchor="b"/>
          <a:lstStyle>
            <a:lvl1pPr algn="l" hangingPunct="1">
              <a:lnSpc>
                <a:spcPct val="90000"/>
              </a:lnSpc>
              <a:defRPr sz="5400">
                <a:solidFill>
                  <a:schemeClr val="bg1"/>
                </a:solidFill>
              </a:defRPr>
            </a:lvl1pPr>
          </a:lstStyle>
          <a:p>
            <a:pPr hangingPunct="1">
              <a:lnSpc>
                <a:spcPct val="90000"/>
              </a:lnSpc>
            </a:pPr>
            <a:r>
              <a:rPr lang="en-US" altLang="en-US" sz="2800" dirty="0" smtClean="0">
                <a:latin typeface="Calibri" charset="0"/>
              </a:rPr>
              <a:t>Objective ###.##  #%</a:t>
            </a:r>
            <a:br>
              <a:rPr lang="en-US" altLang="en-US" sz="2800" dirty="0" smtClean="0">
                <a:latin typeface="Calibri" charset="0"/>
              </a:rPr>
            </a:br>
            <a:r>
              <a:rPr lang="en-US" altLang="en-US" sz="2400" dirty="0" smtClean="0">
                <a:latin typeface="Calibri" charset="0"/>
              </a:rPr>
              <a:t>Objective Wording</a:t>
            </a:r>
            <a:endParaRPr lang="en-US" altLang="en-US" sz="2400" dirty="0">
              <a:latin typeface="Calibri" charset="0"/>
            </a:endParaRPr>
          </a:p>
        </p:txBody>
      </p:sp>
      <p:sp>
        <p:nvSpPr>
          <p:cNvPr id="15" name="Date Placeholder 14"/>
          <p:cNvSpPr>
            <a:spLocks noGrp="1"/>
          </p:cNvSpPr>
          <p:nvPr>
            <p:ph type="dt" sz="half" idx="10"/>
          </p:nvPr>
        </p:nvSpPr>
        <p:spPr/>
        <p:txBody>
          <a:bodyPr/>
          <a:lstStyle/>
          <a:p>
            <a:r>
              <a:rPr lang="en-US" altLang="en-US" dirty="0" smtClean="0"/>
              <a:t>© ExplorNet’s Centers for Quality Teaching and Learning</a:t>
            </a:r>
          </a:p>
        </p:txBody>
      </p:sp>
      <p:sp>
        <p:nvSpPr>
          <p:cNvPr id="16" name="Slide Number Placeholder 15"/>
          <p:cNvSpPr>
            <a:spLocks noGrp="1"/>
          </p:cNvSpPr>
          <p:nvPr>
            <p:ph type="sldNum" sz="quarter" idx="11"/>
          </p:nvPr>
        </p:nvSpPr>
        <p:spPr/>
        <p:txBody>
          <a:bodyPr/>
          <a:lstStyle/>
          <a:p>
            <a:fld id="{34967F93-F1B0-CE4E-BDAC-8426E2694DB2}" type="slidenum">
              <a:rPr lang="en-US" smtClean="0"/>
              <a:t>‹#›</a:t>
            </a:fld>
            <a:endParaRPr lang="en-US"/>
          </a:p>
        </p:txBody>
      </p:sp>
      <p:sp>
        <p:nvSpPr>
          <p:cNvPr id="18" name="Text Placeholder 17"/>
          <p:cNvSpPr>
            <a:spLocks noGrp="1"/>
          </p:cNvSpPr>
          <p:nvPr>
            <p:ph type="body" sz="quarter" idx="12" hasCustomPrompt="1"/>
          </p:nvPr>
        </p:nvSpPr>
        <p:spPr>
          <a:xfrm>
            <a:off x="628015" y="6423660"/>
            <a:ext cx="5156200" cy="296863"/>
          </a:xfrm>
        </p:spPr>
        <p:txBody>
          <a:bodyPr/>
          <a:lstStyle>
            <a:lvl1pPr marL="0" indent="0">
              <a:buNone/>
              <a:defRPr sz="1200"/>
            </a:lvl1pPr>
          </a:lstStyle>
          <a:p>
            <a:r>
              <a:rPr lang="en-US" altLang="en-US" dirty="0" smtClean="0"/>
              <a:t>© ExplorNet’s Centers for Quality Teaching and Learning</a:t>
            </a:r>
          </a:p>
          <a:p>
            <a:pPr lvl="4"/>
            <a:endParaRPr lang="en-US" dirty="0"/>
          </a:p>
        </p:txBody>
      </p:sp>
      <p:sp>
        <p:nvSpPr>
          <p:cNvPr id="17" name="Line 6"/>
          <p:cNvSpPr>
            <a:spLocks noChangeShapeType="1"/>
          </p:cNvSpPr>
          <p:nvPr userDrawn="1"/>
        </p:nvSpPr>
        <p:spPr bwMode="auto">
          <a:xfrm flipV="1">
            <a:off x="0" y="6353356"/>
            <a:ext cx="9144000" cy="11430"/>
          </a:xfrm>
          <a:prstGeom prst="line">
            <a:avLst/>
          </a:prstGeom>
          <a:noFill/>
          <a:ln w="57240" cap="flat">
            <a:solidFill>
              <a:srgbClr val="C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pic>
        <p:nvPicPr>
          <p:cNvPr id="3" name="Picture 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991675" y="1043056"/>
            <a:ext cx="3086100" cy="472279"/>
          </a:xfrm>
          <a:prstGeom prst="rect">
            <a:avLst/>
          </a:prstGeom>
        </p:spPr>
      </p:pic>
    </p:spTree>
    <p:extLst>
      <p:ext uri="{BB962C8B-B14F-4D97-AF65-F5344CB8AC3E}">
        <p14:creationId xmlns:p14="http://schemas.microsoft.com/office/powerpoint/2010/main" val="17492781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8B955E44-AAA8-154B-87FC-1DF5E9C0D673}" type="datetimeFigureOut">
              <a:rPr lang="en-US" smtClean="0"/>
              <a:t>1/24/17</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34967F93-F1B0-CE4E-BDAC-8426E2694DB2}" type="slidenum">
              <a:rPr lang="en-US" smtClean="0"/>
              <a:t>‹#›</a:t>
            </a:fld>
            <a:endParaRPr lang="en-US"/>
          </a:p>
        </p:txBody>
      </p:sp>
    </p:spTree>
    <p:extLst>
      <p:ext uri="{BB962C8B-B14F-4D97-AF65-F5344CB8AC3E}">
        <p14:creationId xmlns:p14="http://schemas.microsoft.com/office/powerpoint/2010/main" val="1845296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8B955E44-AAA8-154B-87FC-1DF5E9C0D673}" type="datetimeFigureOut">
              <a:rPr lang="en-US" smtClean="0"/>
              <a:t>1/24/17</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34967F93-F1B0-CE4E-BDAC-8426E2694DB2}" type="slidenum">
              <a:rPr lang="en-US" smtClean="0"/>
              <a:t>‹#›</a:t>
            </a:fld>
            <a:endParaRPr lang="en-US"/>
          </a:p>
        </p:txBody>
      </p:sp>
    </p:spTree>
    <p:extLst>
      <p:ext uri="{BB962C8B-B14F-4D97-AF65-F5344CB8AC3E}">
        <p14:creationId xmlns:p14="http://schemas.microsoft.com/office/powerpoint/2010/main" val="4227017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073740-0AE5-794E-86C8-451EF8728995}" type="datetimeFigureOut">
              <a:rPr lang="en-US" smtClean="0"/>
              <a:t>1/24/17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6B38D8-718D-F843-8B38-1919F670C0ED}" type="slidenum">
              <a:rPr lang="en-US" smtClean="0"/>
              <a:t>‹#›</a:t>
            </a:fld>
            <a:endParaRPr lang="en-US"/>
          </a:p>
        </p:txBody>
      </p:sp>
    </p:spTree>
    <p:extLst>
      <p:ext uri="{BB962C8B-B14F-4D97-AF65-F5344CB8AC3E}">
        <p14:creationId xmlns:p14="http://schemas.microsoft.com/office/powerpoint/2010/main" val="6710167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073740-0AE5-794E-86C8-451EF8728995}" type="datetimeFigureOut">
              <a:rPr lang="en-US" smtClean="0"/>
              <a:t>1/24/17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6B38D8-718D-F843-8B38-1919F670C0ED}" type="slidenum">
              <a:rPr lang="en-US" smtClean="0"/>
              <a:t>‹#›</a:t>
            </a:fld>
            <a:endParaRPr lang="en-US"/>
          </a:p>
        </p:txBody>
      </p:sp>
    </p:spTree>
    <p:extLst>
      <p:ext uri="{BB962C8B-B14F-4D97-AF65-F5344CB8AC3E}">
        <p14:creationId xmlns:p14="http://schemas.microsoft.com/office/powerpoint/2010/main" val="13423406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073740-0AE5-794E-86C8-451EF8728995}" type="datetimeFigureOut">
              <a:rPr lang="en-US" smtClean="0"/>
              <a:t>1/24/17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6B38D8-718D-F843-8B38-1919F670C0ED}" type="slidenum">
              <a:rPr lang="en-US" smtClean="0"/>
              <a:t>‹#›</a:t>
            </a:fld>
            <a:endParaRPr lang="en-US"/>
          </a:p>
        </p:txBody>
      </p:sp>
    </p:spTree>
    <p:extLst>
      <p:ext uri="{BB962C8B-B14F-4D97-AF65-F5344CB8AC3E}">
        <p14:creationId xmlns:p14="http://schemas.microsoft.com/office/powerpoint/2010/main" val="14034583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073740-0AE5-794E-86C8-451EF8728995}" type="datetimeFigureOut">
              <a:rPr lang="en-US" smtClean="0"/>
              <a:t>1/24/17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6B38D8-718D-F843-8B38-1919F670C0ED}" type="slidenum">
              <a:rPr lang="en-US" smtClean="0"/>
              <a:t>‹#›</a:t>
            </a:fld>
            <a:endParaRPr lang="en-US"/>
          </a:p>
        </p:txBody>
      </p:sp>
    </p:spTree>
    <p:extLst>
      <p:ext uri="{BB962C8B-B14F-4D97-AF65-F5344CB8AC3E}">
        <p14:creationId xmlns:p14="http://schemas.microsoft.com/office/powerpoint/2010/main" val="21117447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073740-0AE5-794E-86C8-451EF8728995}" type="datetimeFigureOut">
              <a:rPr lang="en-US" smtClean="0"/>
              <a:t>1/24/17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06B38D8-718D-F843-8B38-1919F670C0ED}" type="slidenum">
              <a:rPr lang="en-US" smtClean="0"/>
              <a:t>‹#›</a:t>
            </a:fld>
            <a:endParaRPr lang="en-US"/>
          </a:p>
        </p:txBody>
      </p:sp>
    </p:spTree>
    <p:extLst>
      <p:ext uri="{BB962C8B-B14F-4D97-AF65-F5344CB8AC3E}">
        <p14:creationId xmlns:p14="http://schemas.microsoft.com/office/powerpoint/2010/main" val="6311406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073740-0AE5-794E-86C8-451EF8728995}" type="datetimeFigureOut">
              <a:rPr lang="en-US" smtClean="0"/>
              <a:t>1/24/17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06B38D8-718D-F843-8B38-1919F670C0ED}" type="slidenum">
              <a:rPr lang="en-US" smtClean="0"/>
              <a:t>‹#›</a:t>
            </a:fld>
            <a:endParaRPr lang="en-US"/>
          </a:p>
        </p:txBody>
      </p:sp>
    </p:spTree>
    <p:extLst>
      <p:ext uri="{BB962C8B-B14F-4D97-AF65-F5344CB8AC3E}">
        <p14:creationId xmlns:p14="http://schemas.microsoft.com/office/powerpoint/2010/main" val="11585837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073740-0AE5-794E-86C8-451EF8728995}" type="datetimeFigureOut">
              <a:rPr lang="en-US" smtClean="0"/>
              <a:t>1/24/17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06B38D8-718D-F843-8B38-1919F670C0ED}" type="slidenum">
              <a:rPr lang="en-US" smtClean="0"/>
              <a:t>‹#›</a:t>
            </a:fld>
            <a:endParaRPr lang="en-US"/>
          </a:p>
        </p:txBody>
      </p:sp>
    </p:spTree>
    <p:extLst>
      <p:ext uri="{BB962C8B-B14F-4D97-AF65-F5344CB8AC3E}">
        <p14:creationId xmlns:p14="http://schemas.microsoft.com/office/powerpoint/2010/main" val="10832286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073740-0AE5-794E-86C8-451EF8728995}" type="datetimeFigureOut">
              <a:rPr lang="en-US" smtClean="0"/>
              <a:t>1/24/17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6B38D8-718D-F843-8B38-1919F670C0ED}" type="slidenum">
              <a:rPr lang="en-US" smtClean="0"/>
              <a:t>‹#›</a:t>
            </a:fld>
            <a:endParaRPr lang="en-US"/>
          </a:p>
        </p:txBody>
      </p:sp>
    </p:spTree>
    <p:extLst>
      <p:ext uri="{BB962C8B-B14F-4D97-AF65-F5344CB8AC3E}">
        <p14:creationId xmlns:p14="http://schemas.microsoft.com/office/powerpoint/2010/main" val="16051289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Placeholder 8"/>
          <p:cNvSpPr>
            <a:spLocks noGrp="1"/>
          </p:cNvSpPr>
          <p:nvPr>
            <p:ph type="title"/>
          </p:nvPr>
        </p:nvSpPr>
        <p:spPr>
          <a:xfrm>
            <a:off x="434340" y="731520"/>
            <a:ext cx="8275320" cy="82296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lang="en-US" sz="4000" b="1" kern="1200" dirty="0">
                <a:solidFill>
                  <a:schemeClr val="tx1"/>
                </a:solidFill>
                <a:latin typeface="+mj-lt"/>
                <a:ea typeface="+mj-ea"/>
                <a:cs typeface="+mj-cs"/>
              </a:defRPr>
            </a:lvl1pPr>
          </a:lstStyle>
          <a:p>
            <a:r>
              <a:rPr lang="en-US" smtClean="0"/>
              <a:t>Click to edit Master title style</a:t>
            </a:r>
            <a:endParaRPr lang="en-US" dirty="0"/>
          </a:p>
        </p:txBody>
      </p:sp>
      <p:sp>
        <p:nvSpPr>
          <p:cNvPr id="9" name="Line 6"/>
          <p:cNvSpPr>
            <a:spLocks noChangeShapeType="1"/>
          </p:cNvSpPr>
          <p:nvPr userDrawn="1"/>
        </p:nvSpPr>
        <p:spPr bwMode="auto">
          <a:xfrm>
            <a:off x="439738" y="1684020"/>
            <a:ext cx="8253412" cy="1588"/>
          </a:xfrm>
          <a:prstGeom prst="line">
            <a:avLst/>
          </a:prstGeom>
          <a:noFill/>
          <a:ln w="57240" cap="flat">
            <a:solidFill>
              <a:srgbClr val="C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5" name="Text Placeholder 14"/>
          <p:cNvSpPr>
            <a:spLocks noGrp="1"/>
          </p:cNvSpPr>
          <p:nvPr>
            <p:ph type="body" sz="quarter" idx="10"/>
          </p:nvPr>
        </p:nvSpPr>
        <p:spPr>
          <a:xfrm>
            <a:off x="446088" y="1817371"/>
            <a:ext cx="8229600" cy="4343718"/>
          </a:xfrm>
        </p:spPr>
        <p:txBody>
          <a:bodyPr>
            <a:normAutofit/>
          </a:bodyPr>
          <a:lstStyle>
            <a:lvl1pPr marL="463550" indent="-463550">
              <a:buFont typeface="Wingdings" charset="2"/>
              <a:buChar char="q"/>
              <a:tabLst/>
              <a:defRPr sz="2800"/>
            </a:lvl1pPr>
            <a:lvl2pPr marL="917575" indent="-454025">
              <a:buFont typeface="AppleSymbols" charset="0"/>
              <a:buChar char="☐"/>
              <a:tabLst/>
              <a:defRPr sz="2800"/>
            </a:lvl2pPr>
            <a:lvl3pPr>
              <a:defRPr sz="2800"/>
            </a:lvl3pPr>
            <a:lvl4pPr>
              <a:defRPr sz="2800"/>
            </a:lvl4pPr>
            <a:lvl5pPr>
              <a:defRPr sz="2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Text Placeholder 18"/>
          <p:cNvSpPr>
            <a:spLocks noGrp="1"/>
          </p:cNvSpPr>
          <p:nvPr>
            <p:ph type="body" sz="quarter" idx="11" hasCustomPrompt="1"/>
          </p:nvPr>
        </p:nvSpPr>
        <p:spPr>
          <a:xfrm>
            <a:off x="423228" y="6390005"/>
            <a:ext cx="5154612" cy="330200"/>
          </a:xfrm>
        </p:spPr>
        <p:txBody>
          <a:bodyPr>
            <a:normAutofit/>
          </a:bodyPr>
          <a:lstStyle>
            <a:lvl1pPr marL="0" indent="0">
              <a:buFontTx/>
              <a:buNone/>
              <a:defRPr sz="1200"/>
            </a:lvl1pPr>
          </a:lstStyle>
          <a:p>
            <a:r>
              <a:rPr lang="en-US" altLang="en-US" dirty="0" smtClean="0"/>
              <a:t>© ExplorNet’s Centers for Quality Teaching and Learning</a:t>
            </a:r>
          </a:p>
        </p:txBody>
      </p:sp>
      <p:pic>
        <p:nvPicPr>
          <p:cNvPr id="11" name="Picture 10"/>
          <p:cNvPicPr/>
          <p:nvPr userDrawn="1"/>
        </p:nvPicPr>
        <p:blipFill>
          <a:blip r:embed="rId2">
            <a:extLst>
              <a:ext uri="{28A0092B-C50C-407E-A947-70E740481C1C}">
                <a14:useLocalDpi xmlns:a14="http://schemas.microsoft.com/office/drawing/2010/main" val="0"/>
              </a:ext>
            </a:extLst>
          </a:blip>
          <a:stretch>
            <a:fillRect/>
          </a:stretch>
        </p:blipFill>
        <p:spPr>
          <a:xfrm>
            <a:off x="481075" y="182880"/>
            <a:ext cx="4769455" cy="603504"/>
          </a:xfrm>
          <a:prstGeom prst="rect">
            <a:avLst/>
          </a:prstGeom>
        </p:spPr>
      </p:pic>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929806" y="367195"/>
            <a:ext cx="2276064" cy="348316"/>
          </a:xfrm>
          <a:prstGeom prst="rect">
            <a:avLst/>
          </a:prstGeom>
        </p:spPr>
      </p:pic>
    </p:spTree>
    <p:extLst>
      <p:ext uri="{BB962C8B-B14F-4D97-AF65-F5344CB8AC3E}">
        <p14:creationId xmlns:p14="http://schemas.microsoft.com/office/powerpoint/2010/main" val="1067159795"/>
      </p:ext>
    </p:extLst>
  </p:cSld>
  <p:clrMapOvr>
    <a:masterClrMapping/>
  </p:clrMapOvr>
  <p:extLst>
    <p:ext uri="{DCECCB84-F9BA-43D5-87BE-67443E8EF086}">
      <p15:sldGuideLst xmlns:p15="http://schemas.microsoft.com/office/powerpoint/2012/main">
        <p15:guide id="1" orient="horz" pos="384" userDrawn="1">
          <p15:clr>
            <a:srgbClr val="FBAE40"/>
          </p15:clr>
        </p15:guide>
        <p15:guide id="2" pos="288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073740-0AE5-794E-86C8-451EF8728995}" type="datetimeFigureOut">
              <a:rPr lang="en-US" smtClean="0"/>
              <a:t>1/24/17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6B38D8-718D-F843-8B38-1919F670C0ED}" type="slidenum">
              <a:rPr lang="en-US" smtClean="0"/>
              <a:t>‹#›</a:t>
            </a:fld>
            <a:endParaRPr lang="en-US"/>
          </a:p>
        </p:txBody>
      </p:sp>
    </p:spTree>
    <p:extLst>
      <p:ext uri="{BB962C8B-B14F-4D97-AF65-F5344CB8AC3E}">
        <p14:creationId xmlns:p14="http://schemas.microsoft.com/office/powerpoint/2010/main" val="7129579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073740-0AE5-794E-86C8-451EF8728995}" type="datetimeFigureOut">
              <a:rPr lang="en-US" smtClean="0"/>
              <a:t>1/24/17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6B38D8-718D-F843-8B38-1919F670C0ED}" type="slidenum">
              <a:rPr lang="en-US" smtClean="0"/>
              <a:t>‹#›</a:t>
            </a:fld>
            <a:endParaRPr lang="en-US"/>
          </a:p>
        </p:txBody>
      </p:sp>
    </p:spTree>
    <p:extLst>
      <p:ext uri="{BB962C8B-B14F-4D97-AF65-F5344CB8AC3E}">
        <p14:creationId xmlns:p14="http://schemas.microsoft.com/office/powerpoint/2010/main" val="18729654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073740-0AE5-794E-86C8-451EF8728995}" type="datetimeFigureOut">
              <a:rPr lang="en-US" smtClean="0"/>
              <a:t>1/24/17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6B38D8-718D-F843-8B38-1919F670C0ED}" type="slidenum">
              <a:rPr lang="en-US" smtClean="0"/>
              <a:t>‹#›</a:t>
            </a:fld>
            <a:endParaRPr lang="en-US"/>
          </a:p>
        </p:txBody>
      </p:sp>
    </p:spTree>
    <p:extLst>
      <p:ext uri="{BB962C8B-B14F-4D97-AF65-F5344CB8AC3E}">
        <p14:creationId xmlns:p14="http://schemas.microsoft.com/office/powerpoint/2010/main" val="11145666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8B955E44-AAA8-154B-87FC-1DF5E9C0D673}" type="datetimeFigureOut">
              <a:rPr lang="en-US" smtClean="0"/>
              <a:t>1/24/17</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34967F93-F1B0-CE4E-BDAC-8426E2694DB2}" type="slidenum">
              <a:rPr lang="en-US" smtClean="0"/>
              <a:t>‹#›</a:t>
            </a:fld>
            <a:endParaRPr lang="en-US"/>
          </a:p>
        </p:txBody>
      </p:sp>
    </p:spTree>
    <p:extLst>
      <p:ext uri="{BB962C8B-B14F-4D97-AF65-F5344CB8AC3E}">
        <p14:creationId xmlns:p14="http://schemas.microsoft.com/office/powerpoint/2010/main" val="21187384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8B955E44-AAA8-154B-87FC-1DF5E9C0D673}" type="datetimeFigureOut">
              <a:rPr lang="en-US" smtClean="0"/>
              <a:t>1/24/17</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34967F93-F1B0-CE4E-BDAC-8426E2694DB2}" type="slidenum">
              <a:rPr lang="en-US" smtClean="0"/>
              <a:t>‹#›</a:t>
            </a:fld>
            <a:endParaRPr lang="en-US"/>
          </a:p>
        </p:txBody>
      </p:sp>
    </p:spTree>
    <p:extLst>
      <p:ext uri="{BB962C8B-B14F-4D97-AF65-F5344CB8AC3E}">
        <p14:creationId xmlns:p14="http://schemas.microsoft.com/office/powerpoint/2010/main" val="635971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fld id="{8B955E44-AAA8-154B-87FC-1DF5E9C0D673}" type="datetimeFigureOut">
              <a:rPr lang="en-US" smtClean="0"/>
              <a:t>1/24/17</a:t>
            </a:fld>
            <a:endParaRPr lang="en-US"/>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34967F93-F1B0-CE4E-BDAC-8426E2694DB2}" type="slidenum">
              <a:rPr lang="en-US" smtClean="0"/>
              <a:t>‹#›</a:t>
            </a:fld>
            <a:endParaRPr lang="en-US"/>
          </a:p>
        </p:txBody>
      </p:sp>
    </p:spTree>
    <p:extLst>
      <p:ext uri="{BB962C8B-B14F-4D97-AF65-F5344CB8AC3E}">
        <p14:creationId xmlns:p14="http://schemas.microsoft.com/office/powerpoint/2010/main" val="15774568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a:xfrm>
            <a:off x="628650" y="6356351"/>
            <a:ext cx="2057400" cy="365125"/>
          </a:xfrm>
          <a:prstGeom prst="rect">
            <a:avLst/>
          </a:prstGeom>
        </p:spPr>
        <p:txBody>
          <a:bodyPr/>
          <a:lstStyle/>
          <a:p>
            <a:fld id="{8B955E44-AAA8-154B-87FC-1DF5E9C0D673}" type="datetimeFigureOut">
              <a:rPr lang="en-US" smtClean="0"/>
              <a:t>1/24/17</a:t>
            </a:fld>
            <a:endParaRPr lang="en-US"/>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34967F93-F1B0-CE4E-BDAC-8426E2694DB2}" type="slidenum">
              <a:rPr lang="en-US" smtClean="0"/>
              <a:t>‹#›</a:t>
            </a:fld>
            <a:endParaRPr lang="en-US"/>
          </a:p>
        </p:txBody>
      </p:sp>
    </p:spTree>
    <p:extLst>
      <p:ext uri="{BB962C8B-B14F-4D97-AF65-F5344CB8AC3E}">
        <p14:creationId xmlns:p14="http://schemas.microsoft.com/office/powerpoint/2010/main" val="16324120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8B955E44-AAA8-154B-87FC-1DF5E9C0D673}" type="datetimeFigureOut">
              <a:rPr lang="en-US" smtClean="0"/>
              <a:t>1/24/17</a:t>
            </a:fld>
            <a:endParaRPr lang="en-US"/>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34967F93-F1B0-CE4E-BDAC-8426E2694DB2}" type="slidenum">
              <a:rPr lang="en-US" smtClean="0"/>
              <a:t>‹#›</a:t>
            </a:fld>
            <a:endParaRPr lang="en-US"/>
          </a:p>
        </p:txBody>
      </p:sp>
    </p:spTree>
    <p:extLst>
      <p:ext uri="{BB962C8B-B14F-4D97-AF65-F5344CB8AC3E}">
        <p14:creationId xmlns:p14="http://schemas.microsoft.com/office/powerpoint/2010/main" val="18457339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8B955E44-AAA8-154B-87FC-1DF5E9C0D673}" type="datetimeFigureOut">
              <a:rPr lang="en-US" smtClean="0"/>
              <a:t>1/24/17</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34967F93-F1B0-CE4E-BDAC-8426E2694DB2}" type="slidenum">
              <a:rPr lang="en-US" smtClean="0"/>
              <a:t>‹#›</a:t>
            </a:fld>
            <a:endParaRPr lang="en-US"/>
          </a:p>
        </p:txBody>
      </p:sp>
    </p:spTree>
    <p:extLst>
      <p:ext uri="{BB962C8B-B14F-4D97-AF65-F5344CB8AC3E}">
        <p14:creationId xmlns:p14="http://schemas.microsoft.com/office/powerpoint/2010/main" val="84879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8B955E44-AAA8-154B-87FC-1DF5E9C0D673}" type="datetimeFigureOut">
              <a:rPr lang="en-US" smtClean="0"/>
              <a:t>1/24/17</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34967F93-F1B0-CE4E-BDAC-8426E2694DB2}" type="slidenum">
              <a:rPr lang="en-US" smtClean="0"/>
              <a:t>‹#›</a:t>
            </a:fld>
            <a:endParaRPr lang="en-US"/>
          </a:p>
        </p:txBody>
      </p:sp>
    </p:spTree>
    <p:extLst>
      <p:ext uri="{BB962C8B-B14F-4D97-AF65-F5344CB8AC3E}">
        <p14:creationId xmlns:p14="http://schemas.microsoft.com/office/powerpoint/2010/main" val="213740054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967F93-F1B0-CE4E-BDAC-8426E2694DB2}" type="slidenum">
              <a:rPr lang="en-US" smtClean="0"/>
              <a:t>‹#›</a:t>
            </a:fld>
            <a:endParaRPr lang="en-US"/>
          </a:p>
        </p:txBody>
      </p:sp>
      <p:sp>
        <p:nvSpPr>
          <p:cNvPr id="7" name="Date Placeholder 3"/>
          <p:cNvSpPr>
            <a:spLocks noGrp="1"/>
          </p:cNvSpPr>
          <p:nvPr>
            <p:ph type="dt" sz="half" idx="2"/>
          </p:nvPr>
        </p:nvSpPr>
        <p:spPr>
          <a:xfrm>
            <a:off x="628650" y="6356351"/>
            <a:ext cx="5212080" cy="365125"/>
          </a:xfrm>
          <a:prstGeom prst="rect">
            <a:avLst/>
          </a:prstGeom>
        </p:spPr>
        <p:txBody>
          <a:bodyPr vert="horz" lIns="91440" tIns="45720" rIns="91440" bIns="45720" rtlCol="0" anchor="ctr"/>
          <a:lstStyle>
            <a:lvl1pPr marL="0" marR="0" indent="0" algn="l" defTabSz="914400" rtl="0" eaLnBrk="1" fontAlgn="auto" latinLnBrk="0" hangingPunct="1">
              <a:lnSpc>
                <a:spcPct val="100000"/>
              </a:lnSpc>
              <a:spcBef>
                <a:spcPts val="0"/>
              </a:spcBef>
              <a:spcAft>
                <a:spcPts val="0"/>
              </a:spcAft>
              <a:buClrTx/>
              <a:buSzTx/>
              <a:buFontTx/>
              <a:buNone/>
              <a:tabLst/>
              <a:defRPr sz="1200">
                <a:solidFill>
                  <a:schemeClr val="tx1">
                    <a:tint val="75000"/>
                  </a:schemeClr>
                </a:solidFill>
              </a:defRPr>
            </a:lvl1pPr>
          </a:lstStyle>
          <a:p>
            <a:r>
              <a:rPr lang="en-US" altLang="en-US" dirty="0" smtClean="0"/>
              <a:t>© ExplorNet’s Centers for Quality Teaching and Learning</a:t>
            </a:r>
          </a:p>
        </p:txBody>
      </p:sp>
    </p:spTree>
    <p:extLst>
      <p:ext uri="{BB962C8B-B14F-4D97-AF65-F5344CB8AC3E}">
        <p14:creationId xmlns:p14="http://schemas.microsoft.com/office/powerpoint/2010/main" val="13666381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073740-0AE5-794E-86C8-451EF8728995}" type="datetimeFigureOut">
              <a:rPr lang="en-US" smtClean="0"/>
              <a:t>1/24/17</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6B38D8-718D-F843-8B38-1919F670C0ED}" type="slidenum">
              <a:rPr lang="en-US" smtClean="0"/>
              <a:t>‹#›</a:t>
            </a:fld>
            <a:endParaRPr lang="en-US"/>
          </a:p>
        </p:txBody>
      </p:sp>
    </p:spTree>
    <p:extLst>
      <p:ext uri="{BB962C8B-B14F-4D97-AF65-F5344CB8AC3E}">
        <p14:creationId xmlns:p14="http://schemas.microsoft.com/office/powerpoint/2010/main" val="98606546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creativecommons.org/licenses/" TargetMode="External"/><Relationship Id="rId4"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hyperlink" Target="https://creativecommons.org/about/"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g"/></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7"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4058" y="4882896"/>
            <a:ext cx="8515350" cy="1339000"/>
          </a:xfrm>
        </p:spPr>
        <p:txBody>
          <a:bodyPr>
            <a:normAutofit/>
          </a:bodyPr>
          <a:lstStyle/>
          <a:p>
            <a:r>
              <a:rPr lang="en-US" sz="2800" b="1" dirty="0" smtClean="0"/>
              <a:t>1.00 Apply </a:t>
            </a:r>
            <a:r>
              <a:rPr lang="en-US" sz="2800" b="1" dirty="0"/>
              <a:t>procedures to set project requirements </a:t>
            </a:r>
            <a:r>
              <a:rPr lang="en-US" sz="2800" b="1"/>
              <a:t>in </a:t>
            </a:r>
            <a:r>
              <a:rPr lang="en-US" sz="2800" b="1" smtClean="0"/>
              <a:t>Dreamweaver.</a:t>
            </a:r>
            <a:r>
              <a:rPr lang="en-US" sz="2800" smtClean="0"/>
              <a:t> </a:t>
            </a:r>
            <a:r>
              <a:rPr lang="en-US" sz="2800" dirty="0" smtClean="0"/>
              <a:t>(</a:t>
            </a:r>
            <a:r>
              <a:rPr lang="en-US" altLang="en-US" sz="2800" b="1" dirty="0" smtClean="0"/>
              <a:t>10%)</a:t>
            </a:r>
            <a:endParaRPr lang="en-US" sz="2800" dirty="0">
              <a:latin typeface="Calibri" charset="0"/>
            </a:endParaRPr>
          </a:p>
        </p:txBody>
      </p:sp>
      <p:sp>
        <p:nvSpPr>
          <p:cNvPr id="3" name="Text Placeholder 2"/>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7451961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Planning</a:t>
            </a:r>
            <a:endParaRPr lang="en-US" dirty="0"/>
          </a:p>
        </p:txBody>
      </p:sp>
      <p:sp>
        <p:nvSpPr>
          <p:cNvPr id="3" name="Text Placeholder 2"/>
          <p:cNvSpPr>
            <a:spLocks noGrp="1"/>
          </p:cNvSpPr>
          <p:nvPr>
            <p:ph type="body" sz="quarter" idx="10"/>
          </p:nvPr>
        </p:nvSpPr>
        <p:spPr/>
        <p:txBody>
          <a:bodyPr/>
          <a:lstStyle/>
          <a:p>
            <a:pPr marL="466725" lvl="1" indent="-457200">
              <a:spcBef>
                <a:spcPts val="1000"/>
              </a:spcBef>
              <a:buFont typeface="Wingdings" charset="2"/>
              <a:buChar char="q"/>
            </a:pPr>
            <a:r>
              <a:rPr lang="en-US" dirty="0" smtClean="0"/>
              <a:t>Planning </a:t>
            </a:r>
            <a:r>
              <a:rPr lang="en-US" dirty="0"/>
              <a:t>is an important step because the amount of time and energy dedicated to planning will correlate directly to how well the project stays on schedule, on budget, and how well it meets its goals</a:t>
            </a:r>
            <a:r>
              <a:rPr lang="en-US" dirty="0" smtClean="0"/>
              <a:t>.</a:t>
            </a:r>
          </a:p>
          <a:p>
            <a:pPr lvl="1"/>
            <a:r>
              <a:rPr lang="en-US" dirty="0"/>
              <a:t>File requirements</a:t>
            </a:r>
          </a:p>
          <a:p>
            <a:pPr lvl="1"/>
            <a:r>
              <a:rPr lang="en-US" dirty="0"/>
              <a:t>File management</a:t>
            </a:r>
          </a:p>
          <a:p>
            <a:pPr lvl="1"/>
            <a:r>
              <a:rPr lang="en-US" dirty="0"/>
              <a:t>Color scheme</a:t>
            </a:r>
          </a:p>
          <a:p>
            <a:pPr lvl="1"/>
            <a:r>
              <a:rPr lang="en-US" dirty="0"/>
              <a:t>Typography</a:t>
            </a:r>
          </a:p>
          <a:p>
            <a:pPr lvl="1"/>
            <a:r>
              <a:rPr lang="en-US" dirty="0"/>
              <a:t>Logos/images created or located</a:t>
            </a:r>
          </a:p>
          <a:p>
            <a:pPr lvl="1"/>
            <a:r>
              <a:rPr lang="en-US" dirty="0"/>
              <a:t>Script/Storyboard/Mock Layout </a:t>
            </a:r>
            <a:r>
              <a:rPr lang="en-US" dirty="0" smtClean="0"/>
              <a:t>created</a:t>
            </a:r>
            <a:endParaRPr lang="en-US" dirty="0"/>
          </a:p>
        </p:txBody>
      </p:sp>
      <p:sp>
        <p:nvSpPr>
          <p:cNvPr id="4" name="Text Placeholder 3"/>
          <p:cNvSpPr>
            <a:spLocks noGrp="1"/>
          </p:cNvSpPr>
          <p:nvPr>
            <p:ph type="body" sz="quarter" idx="11"/>
          </p:nvPr>
        </p:nvSpPr>
        <p:spPr>
          <a:xfrm>
            <a:off x="423228" y="6466205"/>
            <a:ext cx="5154612" cy="330200"/>
          </a:xfrm>
        </p:spPr>
        <p:txBody>
          <a:bodyPr/>
          <a:lstStyle/>
          <a:p>
            <a:endParaRPr lang="en-US"/>
          </a:p>
        </p:txBody>
      </p:sp>
    </p:spTree>
    <p:extLst>
      <p:ext uri="{BB962C8B-B14F-4D97-AF65-F5344CB8AC3E}">
        <p14:creationId xmlns:p14="http://schemas.microsoft.com/office/powerpoint/2010/main" val="4174120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Doing</a:t>
            </a:r>
            <a:endParaRPr lang="en-US" dirty="0"/>
          </a:p>
        </p:txBody>
      </p:sp>
      <p:sp>
        <p:nvSpPr>
          <p:cNvPr id="3" name="Text Placeholder 2"/>
          <p:cNvSpPr>
            <a:spLocks noGrp="1"/>
          </p:cNvSpPr>
          <p:nvPr>
            <p:ph type="body" sz="quarter" idx="10"/>
          </p:nvPr>
        </p:nvSpPr>
        <p:spPr/>
        <p:txBody>
          <a:bodyPr/>
          <a:lstStyle/>
          <a:p>
            <a:pPr marL="463550" lvl="1" indent="-463550">
              <a:spcBef>
                <a:spcPts val="1000"/>
              </a:spcBef>
              <a:buFont typeface="Wingdings" charset="2"/>
              <a:buChar char="q"/>
            </a:pPr>
            <a:r>
              <a:rPr lang="en-US" dirty="0"/>
              <a:t>The core of the project </a:t>
            </a:r>
            <a:r>
              <a:rPr lang="en-US" dirty="0" smtClean="0"/>
              <a:t>is doing, </a:t>
            </a:r>
            <a:r>
              <a:rPr lang="en-US" dirty="0"/>
              <a:t>the execution—the implementation of the plans. In order to accomplish their goals, members will be monitoring their work, collaborating with team members, assessing their progress, and revising their project plans as necessary</a:t>
            </a:r>
            <a:r>
              <a:rPr lang="en-US" dirty="0" smtClean="0"/>
              <a:t>.</a:t>
            </a:r>
          </a:p>
          <a:p>
            <a:pPr lvl="1"/>
            <a:r>
              <a:rPr lang="en-US" dirty="0"/>
              <a:t>Create needed project elements</a:t>
            </a:r>
          </a:p>
          <a:p>
            <a:pPr lvl="1"/>
            <a:r>
              <a:rPr lang="en-US" dirty="0"/>
              <a:t>Compile and edit project </a:t>
            </a:r>
          </a:p>
          <a:p>
            <a:pPr lvl="1"/>
            <a:r>
              <a:rPr lang="en-US" dirty="0"/>
              <a:t>Monitor schedule and task completion </a:t>
            </a:r>
          </a:p>
        </p:txBody>
      </p:sp>
      <p:sp>
        <p:nvSpPr>
          <p:cNvPr id="4" name="Text Placeholder 3"/>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1675321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p:cNvPicPr>
            <a:picLocks noChangeAspect="1" noChangeArrowheads="1"/>
          </p:cNvPicPr>
          <p:nvPr/>
        </p:nvPicPr>
        <p:blipFill rotWithShape="1">
          <a:blip r:embed="rId2">
            <a:extLst>
              <a:ext uri="{28A0092B-C50C-407E-A947-70E740481C1C}">
                <a14:useLocalDpi xmlns:a14="http://schemas.microsoft.com/office/drawing/2010/main" val="0"/>
              </a:ext>
            </a:extLst>
          </a:blip>
          <a:srcRect t="10388"/>
          <a:stretch/>
        </p:blipFill>
        <p:spPr bwMode="auto">
          <a:xfrm>
            <a:off x="4582814" y="4310147"/>
            <a:ext cx="4459586" cy="17341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2" name="Title 1"/>
          <p:cNvSpPr>
            <a:spLocks noGrp="1"/>
          </p:cNvSpPr>
          <p:nvPr>
            <p:ph type="title"/>
          </p:nvPr>
        </p:nvSpPr>
        <p:spPr/>
        <p:txBody>
          <a:bodyPr/>
          <a:lstStyle/>
          <a:p>
            <a:r>
              <a:rPr lang="en-US" dirty="0" smtClean="0"/>
              <a:t>Reviewing</a:t>
            </a:r>
            <a:endParaRPr lang="en-US" dirty="0"/>
          </a:p>
        </p:txBody>
      </p:sp>
      <p:sp>
        <p:nvSpPr>
          <p:cNvPr id="3" name="Text Placeholder 2"/>
          <p:cNvSpPr>
            <a:spLocks noGrp="1"/>
          </p:cNvSpPr>
          <p:nvPr>
            <p:ph type="body" sz="quarter" idx="10"/>
          </p:nvPr>
        </p:nvSpPr>
        <p:spPr/>
        <p:txBody>
          <a:bodyPr/>
          <a:lstStyle/>
          <a:p>
            <a:pPr marL="463550" lvl="1" indent="-463550">
              <a:spcBef>
                <a:spcPts val="1000"/>
              </a:spcBef>
              <a:buFont typeface="Wingdings" charset="2"/>
              <a:buChar char="q"/>
            </a:pPr>
            <a:r>
              <a:rPr lang="en-US" dirty="0" smtClean="0"/>
              <a:t>Reviewing </a:t>
            </a:r>
            <a:r>
              <a:rPr lang="en-US" dirty="0"/>
              <a:t>is the opportunity to focus on the effectiveness of the team’s processes and the quality of the project deliverables. In this final stage, the focus is on assessing and celebrating the achievements of the entire project</a:t>
            </a:r>
            <a:r>
              <a:rPr lang="en-US" dirty="0" smtClean="0"/>
              <a:t>.</a:t>
            </a:r>
          </a:p>
          <a:p>
            <a:pPr lvl="1"/>
            <a:r>
              <a:rPr lang="en-US" dirty="0"/>
              <a:t>Preview proofs</a:t>
            </a:r>
          </a:p>
          <a:p>
            <a:pPr lvl="1"/>
            <a:r>
              <a:rPr lang="en-US" dirty="0"/>
              <a:t>Revise based on feedback</a:t>
            </a:r>
          </a:p>
          <a:p>
            <a:pPr lvl="1"/>
            <a:r>
              <a:rPr lang="en-US" dirty="0"/>
              <a:t>Optimize files</a:t>
            </a:r>
          </a:p>
          <a:p>
            <a:pPr lvl="1"/>
            <a:r>
              <a:rPr lang="en-US" dirty="0"/>
              <a:t>Publish in final </a:t>
            </a:r>
            <a:r>
              <a:rPr lang="en-US" dirty="0" smtClean="0"/>
              <a:t>format</a:t>
            </a:r>
            <a:endParaRPr lang="en-US" dirty="0"/>
          </a:p>
          <a:p>
            <a:endParaRPr lang="en-US" dirty="0"/>
          </a:p>
        </p:txBody>
      </p:sp>
      <p:sp>
        <p:nvSpPr>
          <p:cNvPr id="4" name="Text Placeholder 3"/>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15288472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t>
            </a:r>
            <a:r>
              <a:rPr lang="en-US" dirty="0" smtClean="0"/>
              <a:t>ebsite </a:t>
            </a:r>
            <a:r>
              <a:rPr lang="en-US" dirty="0"/>
              <a:t>A</a:t>
            </a:r>
            <a:r>
              <a:rPr lang="en-US" dirty="0" smtClean="0"/>
              <a:t>ccessibility </a:t>
            </a:r>
            <a:endParaRPr lang="en-US" dirty="0"/>
          </a:p>
        </p:txBody>
      </p:sp>
      <p:sp>
        <p:nvSpPr>
          <p:cNvPr id="3" name="Text Placeholder 2"/>
          <p:cNvSpPr>
            <a:spLocks noGrp="1"/>
          </p:cNvSpPr>
          <p:nvPr>
            <p:ph type="body" sz="quarter" idx="10"/>
          </p:nvPr>
        </p:nvSpPr>
        <p:spPr/>
        <p:txBody>
          <a:bodyPr/>
          <a:lstStyle/>
          <a:p>
            <a:r>
              <a:rPr lang="en-US" dirty="0"/>
              <a:t>Accessibility </a:t>
            </a:r>
            <a:r>
              <a:rPr lang="en-US" dirty="0" smtClean="0"/>
              <a:t>is making </a:t>
            </a:r>
            <a:r>
              <a:rPr lang="en-US" dirty="0"/>
              <a:t>websites </a:t>
            </a:r>
            <a:r>
              <a:rPr lang="en-US" dirty="0" smtClean="0"/>
              <a:t>functional for </a:t>
            </a:r>
            <a:r>
              <a:rPr lang="en-US" dirty="0"/>
              <a:t>people with visual, auditory, motor, and other disabilities. </a:t>
            </a:r>
            <a:endParaRPr lang="en-US" dirty="0" smtClean="0"/>
          </a:p>
          <a:p>
            <a:r>
              <a:rPr lang="en-US" dirty="0"/>
              <a:t>A</a:t>
            </a:r>
            <a:r>
              <a:rPr lang="en-US" dirty="0" smtClean="0"/>
              <a:t>ccessibility </a:t>
            </a:r>
            <a:r>
              <a:rPr lang="en-US" dirty="0"/>
              <a:t>features for </a:t>
            </a:r>
            <a:r>
              <a:rPr lang="en-US" dirty="0" smtClean="0"/>
              <a:t>websites </a:t>
            </a:r>
            <a:r>
              <a:rPr lang="en-US" dirty="0"/>
              <a:t>include screen reader support, text equivalents for graphics, keyboard shortcuts, </a:t>
            </a:r>
            <a:r>
              <a:rPr lang="en-US" dirty="0" smtClean="0"/>
              <a:t>and change </a:t>
            </a:r>
            <a:r>
              <a:rPr lang="en-US" dirty="0"/>
              <a:t>of display colors to high </a:t>
            </a:r>
            <a:r>
              <a:rPr lang="en-US" dirty="0" smtClean="0"/>
              <a:t>contrast.</a:t>
            </a:r>
            <a:endParaRPr lang="en-US" dirty="0"/>
          </a:p>
        </p:txBody>
      </p:sp>
      <p:sp>
        <p:nvSpPr>
          <p:cNvPr id="4" name="Text Placeholder 3"/>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212034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t>
            </a:r>
            <a:r>
              <a:rPr lang="en-US" dirty="0" smtClean="0"/>
              <a:t>ebsite </a:t>
            </a:r>
            <a:r>
              <a:rPr lang="en-US" dirty="0"/>
              <a:t>A</a:t>
            </a:r>
            <a:r>
              <a:rPr lang="en-US" dirty="0" smtClean="0"/>
              <a:t>ccessibility </a:t>
            </a:r>
            <a:endParaRPr lang="en-US" dirty="0"/>
          </a:p>
        </p:txBody>
      </p:sp>
      <p:sp>
        <p:nvSpPr>
          <p:cNvPr id="3" name="Text Placeholder 2"/>
          <p:cNvSpPr>
            <a:spLocks noGrp="1"/>
          </p:cNvSpPr>
          <p:nvPr>
            <p:ph type="body" sz="quarter" idx="10"/>
          </p:nvPr>
        </p:nvSpPr>
        <p:spPr/>
        <p:txBody>
          <a:bodyPr/>
          <a:lstStyle/>
          <a:p>
            <a:r>
              <a:rPr lang="en-US" dirty="0"/>
              <a:t>A screen reader recites text that appears on the computer screen. </a:t>
            </a:r>
            <a:endParaRPr lang="en-US" dirty="0" smtClean="0"/>
          </a:p>
          <a:p>
            <a:r>
              <a:rPr lang="en-US" dirty="0" smtClean="0"/>
              <a:t>It </a:t>
            </a:r>
            <a:r>
              <a:rPr lang="en-US" dirty="0"/>
              <a:t>also reads non-textual information, such as button labels or image </a:t>
            </a:r>
            <a:r>
              <a:rPr lang="en-US" dirty="0" smtClean="0"/>
              <a:t>descriptions, </a:t>
            </a:r>
            <a:r>
              <a:rPr lang="en-US" dirty="0"/>
              <a:t>provided </a:t>
            </a:r>
            <a:r>
              <a:rPr lang="en-US" dirty="0" smtClean="0"/>
              <a:t>during designing.</a:t>
            </a:r>
          </a:p>
          <a:p>
            <a:r>
              <a:rPr lang="en-US" dirty="0" smtClean="0"/>
              <a:t>Dreamweaver dialog </a:t>
            </a:r>
            <a:r>
              <a:rPr lang="en-US" dirty="0"/>
              <a:t>boxes prompt you to enter accessibility attributes—such as text equivalents for an image—when you insert page elements. </a:t>
            </a:r>
          </a:p>
        </p:txBody>
      </p:sp>
      <p:sp>
        <p:nvSpPr>
          <p:cNvPr id="4" name="Text Placeholder 3"/>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12189791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Legal Terms in Digital Media</a:t>
            </a:r>
          </a:p>
        </p:txBody>
      </p:sp>
      <p:sp>
        <p:nvSpPr>
          <p:cNvPr id="3" name="Text Placeholder 2"/>
          <p:cNvSpPr>
            <a:spLocks noGrp="1"/>
          </p:cNvSpPr>
          <p:nvPr>
            <p:ph type="body" sz="quarter" idx="10"/>
          </p:nvPr>
        </p:nvSpPr>
        <p:spPr/>
        <p:txBody>
          <a:bodyPr/>
          <a:lstStyle/>
          <a:p>
            <a:r>
              <a:rPr lang="en-US" dirty="0"/>
              <a:t>Intellectual Property</a:t>
            </a:r>
          </a:p>
          <a:p>
            <a:pPr lvl="1"/>
            <a:r>
              <a:rPr lang="en-US" dirty="0"/>
              <a:t>Original creations of the mind that can be protected by law; literary and artistic works, designs, symbols, images, names, etc. </a:t>
            </a:r>
          </a:p>
          <a:p>
            <a:r>
              <a:rPr lang="en-US" dirty="0"/>
              <a:t>Copyright</a:t>
            </a:r>
          </a:p>
          <a:p>
            <a:pPr lvl="1"/>
            <a:r>
              <a:rPr lang="en-US" dirty="0"/>
              <a:t>The exclusive legal right to reproduce, publish, sell or distribute the expression of an intellectual property (literature, design, audio, video, etc.)</a:t>
            </a:r>
          </a:p>
        </p:txBody>
      </p:sp>
      <p:sp>
        <p:nvSpPr>
          <p:cNvPr id="4" name="Text Placeholder 3"/>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1367068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Legal Terms in Digital Media</a:t>
            </a:r>
          </a:p>
        </p:txBody>
      </p:sp>
      <p:sp>
        <p:nvSpPr>
          <p:cNvPr id="3" name="Text Placeholder 2"/>
          <p:cNvSpPr>
            <a:spLocks noGrp="1"/>
          </p:cNvSpPr>
          <p:nvPr>
            <p:ph type="body" sz="quarter" idx="10"/>
          </p:nvPr>
        </p:nvSpPr>
        <p:spPr/>
        <p:txBody>
          <a:bodyPr/>
          <a:lstStyle/>
          <a:p>
            <a:r>
              <a:rPr lang="en-US" dirty="0"/>
              <a:t>Trademark</a:t>
            </a:r>
          </a:p>
          <a:p>
            <a:pPr lvl="1"/>
            <a:r>
              <a:rPr lang="en-US" dirty="0"/>
              <a:t>A mark (logo, symbol, word, phrase, etc.) legally registered or established by a company to represent a service or product; cannot be used without the permission of the owner.</a:t>
            </a:r>
          </a:p>
          <a:p>
            <a:r>
              <a:rPr lang="en-US" dirty="0"/>
              <a:t>Fair Use</a:t>
            </a:r>
          </a:p>
          <a:p>
            <a:pPr lvl="1"/>
            <a:r>
              <a:rPr lang="en-US" dirty="0"/>
              <a:t>A legal allowance of using a copyrighted material without permission from the owner, provided the circumstances are reasonable and do not make the material less </a:t>
            </a:r>
            <a:r>
              <a:rPr lang="en-US" dirty="0" smtClean="0"/>
              <a:t>profitable.</a:t>
            </a:r>
            <a:endParaRPr lang="en-US" dirty="0"/>
          </a:p>
        </p:txBody>
      </p:sp>
      <p:sp>
        <p:nvSpPr>
          <p:cNvPr id="4" name="Text Placeholder 3"/>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19719084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Creative Commons</a:t>
            </a:r>
          </a:p>
        </p:txBody>
      </p:sp>
      <p:sp>
        <p:nvSpPr>
          <p:cNvPr id="3" name="Text Placeholder 2"/>
          <p:cNvSpPr>
            <a:spLocks noGrp="1"/>
          </p:cNvSpPr>
          <p:nvPr>
            <p:ph type="body" sz="quarter" idx="10"/>
          </p:nvPr>
        </p:nvSpPr>
        <p:spPr/>
        <p:txBody>
          <a:bodyPr/>
          <a:lstStyle/>
          <a:p>
            <a:r>
              <a:rPr lang="en-US" dirty="0"/>
              <a:t>A nonprofit organization that enables the sharing and use of creativity and knowledge through free legal tools.</a:t>
            </a:r>
          </a:p>
          <a:p>
            <a:r>
              <a:rPr lang="en-US" dirty="0"/>
              <a:t>Free, easy-to-use copyright licenses provide a simple, standardized way to give the public permission to share and use your creative work — on conditions of your choice. </a:t>
            </a:r>
          </a:p>
          <a:p>
            <a:r>
              <a:rPr lang="en-US" dirty="0"/>
              <a:t>Creative Commons licenses are not an alternative to copyright. They work alongside copyright and enable you to modify your copyright terms to best suit your needs.</a:t>
            </a:r>
          </a:p>
        </p:txBody>
      </p:sp>
      <p:sp>
        <p:nvSpPr>
          <p:cNvPr id="4" name="Text Placeholder 3"/>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761033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Creative Commons</a:t>
            </a:r>
          </a:p>
        </p:txBody>
      </p:sp>
      <p:sp>
        <p:nvSpPr>
          <p:cNvPr id="3" name="Text Placeholder 2"/>
          <p:cNvSpPr>
            <a:spLocks noGrp="1"/>
          </p:cNvSpPr>
          <p:nvPr>
            <p:ph type="body" sz="quarter" idx="10"/>
          </p:nvPr>
        </p:nvSpPr>
        <p:spPr/>
        <p:txBody>
          <a:bodyPr/>
          <a:lstStyle/>
          <a:p>
            <a:r>
              <a:rPr lang="en-US" dirty="0">
                <a:hlinkClick r:id="rId2"/>
              </a:rPr>
              <a:t>Creative Commons Video</a:t>
            </a:r>
            <a:endParaRPr lang="en-US" dirty="0"/>
          </a:p>
          <a:p>
            <a:r>
              <a:rPr lang="en-US" dirty="0">
                <a:hlinkClick r:id="rId3"/>
              </a:rPr>
              <a:t>Creative Commons Licenses</a:t>
            </a:r>
            <a:endParaRPr lang="en-US" dirty="0"/>
          </a:p>
          <a:p>
            <a:pPr lvl="1"/>
            <a:r>
              <a:rPr lang="en-US" dirty="0"/>
              <a:t>Six types with different features</a:t>
            </a:r>
          </a:p>
        </p:txBody>
      </p:sp>
      <p:sp>
        <p:nvSpPr>
          <p:cNvPr id="4" name="Text Placeholder 3"/>
          <p:cNvSpPr>
            <a:spLocks noGrp="1"/>
          </p:cNvSpPr>
          <p:nvPr>
            <p:ph type="body" sz="quarter" idx="11"/>
          </p:nvPr>
        </p:nvSpPr>
        <p:spPr/>
        <p:txBody>
          <a:bodyPr/>
          <a:lstStyle/>
          <a:p>
            <a:endParaRPr lang="en-US"/>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66160" y="3390359"/>
            <a:ext cx="5090160" cy="2815495"/>
          </a:xfrm>
          <a:prstGeom prst="rect">
            <a:avLst/>
          </a:prstGeom>
        </p:spPr>
      </p:pic>
    </p:spTree>
    <p:extLst>
      <p:ext uri="{BB962C8B-B14F-4D97-AF65-F5344CB8AC3E}">
        <p14:creationId xmlns:p14="http://schemas.microsoft.com/office/powerpoint/2010/main" val="19475231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Project Management</a:t>
            </a:r>
          </a:p>
        </p:txBody>
      </p:sp>
      <p:sp>
        <p:nvSpPr>
          <p:cNvPr id="3" name="Text Placeholder 2"/>
          <p:cNvSpPr>
            <a:spLocks noGrp="1"/>
          </p:cNvSpPr>
          <p:nvPr>
            <p:ph type="body" sz="quarter" idx="10"/>
          </p:nvPr>
        </p:nvSpPr>
        <p:spPr/>
        <p:txBody>
          <a:bodyPr/>
          <a:lstStyle/>
          <a:p>
            <a:r>
              <a:rPr lang="en-US" dirty="0"/>
              <a:t>Beginning a digital media project from scratch and carrying it through to its final completion takes a unified effort from all parties involved. </a:t>
            </a:r>
          </a:p>
          <a:p>
            <a:r>
              <a:rPr lang="en-US" dirty="0"/>
              <a:t>Creating a Project Plan helps the process move forward quickly and efficiently.  It helps the team avoid: </a:t>
            </a:r>
          </a:p>
          <a:p>
            <a:pPr lvl="1"/>
            <a:r>
              <a:rPr lang="en-US" dirty="0"/>
              <a:t>mistakes</a:t>
            </a:r>
          </a:p>
          <a:p>
            <a:pPr lvl="1"/>
            <a:r>
              <a:rPr lang="en-US" dirty="0"/>
              <a:t>arguments</a:t>
            </a:r>
          </a:p>
          <a:p>
            <a:pPr lvl="1"/>
            <a:r>
              <a:rPr lang="en-US" dirty="0"/>
              <a:t>tension within the team </a:t>
            </a:r>
          </a:p>
          <a:p>
            <a:pPr lvl="1"/>
            <a:r>
              <a:rPr lang="en-US" dirty="0"/>
              <a:t>wasted time</a:t>
            </a:r>
          </a:p>
          <a:p>
            <a:endParaRPr lang="en-US" dirty="0"/>
          </a:p>
        </p:txBody>
      </p:sp>
      <p:sp>
        <p:nvSpPr>
          <p:cNvPr id="4" name="Text Placeholder 3"/>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6259113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Project Management</a:t>
            </a:r>
          </a:p>
        </p:txBody>
      </p:sp>
      <p:sp>
        <p:nvSpPr>
          <p:cNvPr id="3" name="Text Placeholder 2"/>
          <p:cNvSpPr>
            <a:spLocks noGrp="1"/>
          </p:cNvSpPr>
          <p:nvPr>
            <p:ph type="body" sz="quarter" idx="10"/>
          </p:nvPr>
        </p:nvSpPr>
        <p:spPr>
          <a:xfrm>
            <a:off x="446088" y="1817371"/>
            <a:ext cx="4430712" cy="4343718"/>
          </a:xfrm>
        </p:spPr>
        <p:txBody>
          <a:bodyPr/>
          <a:lstStyle/>
          <a:p>
            <a:pPr marL="0" indent="0">
              <a:buNone/>
            </a:pPr>
            <a:r>
              <a:rPr lang="en-US" dirty="0"/>
              <a:t>Four stages in project management process:</a:t>
            </a:r>
          </a:p>
          <a:p>
            <a:pPr marL="514350" indent="-514350">
              <a:buFont typeface="+mj-lt"/>
              <a:buAutoNum type="arabicPeriod"/>
            </a:pPr>
            <a:r>
              <a:rPr lang="en-US" dirty="0"/>
              <a:t>Defining </a:t>
            </a:r>
          </a:p>
          <a:p>
            <a:pPr marL="514350" indent="-514350">
              <a:buFont typeface="+mj-lt"/>
              <a:buAutoNum type="arabicPeriod"/>
            </a:pPr>
            <a:r>
              <a:rPr lang="en-US" dirty="0"/>
              <a:t>Planning</a:t>
            </a:r>
          </a:p>
          <a:p>
            <a:pPr marL="514350" indent="-514350">
              <a:buFont typeface="+mj-lt"/>
              <a:buAutoNum type="arabicPeriod"/>
            </a:pPr>
            <a:r>
              <a:rPr lang="en-US" dirty="0"/>
              <a:t>Doing</a:t>
            </a:r>
          </a:p>
          <a:p>
            <a:pPr marL="514350" indent="-514350">
              <a:buFont typeface="+mj-lt"/>
              <a:buAutoNum type="arabicPeriod"/>
            </a:pPr>
            <a:r>
              <a:rPr lang="en-US" dirty="0"/>
              <a:t>Reviewing</a:t>
            </a:r>
          </a:p>
        </p:txBody>
      </p:sp>
      <p:sp>
        <p:nvSpPr>
          <p:cNvPr id="4" name="Text Placeholder 3"/>
          <p:cNvSpPr>
            <a:spLocks noGrp="1"/>
          </p:cNvSpPr>
          <p:nvPr>
            <p:ph type="body" sz="quarter" idx="11"/>
          </p:nvPr>
        </p:nvSpPr>
        <p:spPr/>
        <p:txBody>
          <a:bodyPr/>
          <a:lstStyle/>
          <a:p>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20242" y="1894455"/>
            <a:ext cx="3988279" cy="4471707"/>
          </a:xfrm>
          <a:prstGeom prst="rect">
            <a:avLst/>
          </a:prstGeom>
        </p:spPr>
      </p:pic>
    </p:spTree>
    <p:extLst>
      <p:ext uri="{BB962C8B-B14F-4D97-AF65-F5344CB8AC3E}">
        <p14:creationId xmlns:p14="http://schemas.microsoft.com/office/powerpoint/2010/main" val="20003036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Defining</a:t>
            </a:r>
            <a:endParaRPr lang="en-US" dirty="0"/>
          </a:p>
        </p:txBody>
      </p:sp>
      <p:sp>
        <p:nvSpPr>
          <p:cNvPr id="3" name="Text Placeholder 2"/>
          <p:cNvSpPr>
            <a:spLocks noGrp="1"/>
          </p:cNvSpPr>
          <p:nvPr>
            <p:ph type="body" sz="quarter" idx="10"/>
          </p:nvPr>
        </p:nvSpPr>
        <p:spPr/>
        <p:txBody>
          <a:bodyPr/>
          <a:lstStyle/>
          <a:p>
            <a:pPr marL="466725" indent="-457200"/>
            <a:r>
              <a:rPr lang="en-US" dirty="0"/>
              <a:t>Defining a project is the opportunity to establish its elements and boundaries, so that the size and shape of the project and its outcomes are all understood and agreed upon before beginning work</a:t>
            </a:r>
            <a:r>
              <a:rPr lang="en-US" dirty="0" smtClean="0"/>
              <a:t>.</a:t>
            </a:r>
          </a:p>
        </p:txBody>
      </p:sp>
      <p:sp>
        <p:nvSpPr>
          <p:cNvPr id="4" name="Text Placeholder 3"/>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2468677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Defining</a:t>
            </a:r>
            <a:endParaRPr lang="en-US" dirty="0"/>
          </a:p>
        </p:txBody>
      </p:sp>
      <p:sp>
        <p:nvSpPr>
          <p:cNvPr id="3" name="Text Placeholder 2"/>
          <p:cNvSpPr>
            <a:spLocks noGrp="1"/>
          </p:cNvSpPr>
          <p:nvPr>
            <p:ph type="body" sz="quarter" idx="10"/>
          </p:nvPr>
        </p:nvSpPr>
        <p:spPr/>
        <p:txBody>
          <a:bodyPr/>
          <a:lstStyle/>
          <a:p>
            <a:r>
              <a:rPr lang="en-US" dirty="0"/>
              <a:t>Some of the questions addressed include:</a:t>
            </a:r>
          </a:p>
          <a:p>
            <a:pPr lvl="1"/>
            <a:r>
              <a:rPr lang="en-US" dirty="0"/>
              <a:t>What do you do first?  </a:t>
            </a:r>
          </a:p>
          <a:p>
            <a:pPr lvl="1"/>
            <a:r>
              <a:rPr lang="en-US" dirty="0"/>
              <a:t>What should come next?</a:t>
            </a:r>
          </a:p>
          <a:p>
            <a:pPr lvl="1"/>
            <a:r>
              <a:rPr lang="en-US" dirty="0"/>
              <a:t>Who will complete each task?</a:t>
            </a:r>
          </a:p>
          <a:p>
            <a:pPr lvl="1"/>
            <a:r>
              <a:rPr lang="en-US" dirty="0"/>
              <a:t>What resources do you need?</a:t>
            </a:r>
          </a:p>
          <a:p>
            <a:pPr lvl="1"/>
            <a:r>
              <a:rPr lang="en-US" dirty="0"/>
              <a:t>How long will it take?</a:t>
            </a:r>
          </a:p>
          <a:p>
            <a:pPr lvl="1"/>
            <a:r>
              <a:rPr lang="en-US" dirty="0"/>
              <a:t>When will the project be finished?</a:t>
            </a:r>
          </a:p>
          <a:p>
            <a:pPr lvl="1"/>
            <a:r>
              <a:rPr lang="en-US" dirty="0"/>
              <a:t>How will we know we are done with the project?</a:t>
            </a:r>
          </a:p>
        </p:txBody>
      </p:sp>
      <p:sp>
        <p:nvSpPr>
          <p:cNvPr id="4" name="Text Placeholder 3"/>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3610443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Defining</a:t>
            </a:r>
            <a:endParaRPr lang="en-US" dirty="0"/>
          </a:p>
        </p:txBody>
      </p:sp>
      <p:sp>
        <p:nvSpPr>
          <p:cNvPr id="3" name="Text Placeholder 2"/>
          <p:cNvSpPr>
            <a:spLocks noGrp="1"/>
          </p:cNvSpPr>
          <p:nvPr>
            <p:ph type="body" sz="quarter" idx="10"/>
          </p:nvPr>
        </p:nvSpPr>
        <p:spPr/>
        <p:txBody>
          <a:bodyPr/>
          <a:lstStyle/>
          <a:p>
            <a:r>
              <a:rPr lang="en-US" dirty="0"/>
              <a:t>Identify the following things:</a:t>
            </a:r>
          </a:p>
          <a:p>
            <a:pPr lvl="1"/>
            <a:r>
              <a:rPr lang="en-US" dirty="0"/>
              <a:t>Project objectives</a:t>
            </a:r>
          </a:p>
          <a:p>
            <a:pPr lvl="1"/>
            <a:r>
              <a:rPr lang="en-US" dirty="0"/>
              <a:t>Target audience</a:t>
            </a:r>
          </a:p>
          <a:p>
            <a:pPr lvl="1"/>
            <a:r>
              <a:rPr lang="en-US" dirty="0"/>
              <a:t>Goals</a:t>
            </a:r>
          </a:p>
          <a:p>
            <a:pPr lvl="1"/>
            <a:r>
              <a:rPr lang="en-US" dirty="0"/>
              <a:t>Sub-phases</a:t>
            </a:r>
          </a:p>
          <a:p>
            <a:pPr lvl="1"/>
            <a:r>
              <a:rPr lang="en-US" dirty="0"/>
              <a:t>Tasks</a:t>
            </a:r>
          </a:p>
          <a:p>
            <a:pPr lvl="1"/>
            <a:r>
              <a:rPr lang="en-US" dirty="0"/>
              <a:t>Resources</a:t>
            </a:r>
          </a:p>
          <a:p>
            <a:pPr lvl="1"/>
            <a:r>
              <a:rPr lang="en-US" dirty="0"/>
              <a:t>Budget</a:t>
            </a:r>
          </a:p>
          <a:p>
            <a:pPr lvl="1"/>
            <a:r>
              <a:rPr lang="en-US" dirty="0"/>
              <a:t>Schedule</a:t>
            </a:r>
          </a:p>
        </p:txBody>
      </p:sp>
      <p:sp>
        <p:nvSpPr>
          <p:cNvPr id="4" name="Text Placeholder 3"/>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14306675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Defining: Project Scope</a:t>
            </a:r>
            <a:endParaRPr lang="en-US" dirty="0"/>
          </a:p>
        </p:txBody>
      </p:sp>
      <p:sp>
        <p:nvSpPr>
          <p:cNvPr id="3" name="Text Placeholder 2"/>
          <p:cNvSpPr>
            <a:spLocks noGrp="1"/>
          </p:cNvSpPr>
          <p:nvPr>
            <p:ph type="body" sz="quarter" idx="10"/>
          </p:nvPr>
        </p:nvSpPr>
        <p:spPr>
          <a:xfrm>
            <a:off x="446088" y="1817371"/>
            <a:ext cx="5548312" cy="4343718"/>
          </a:xfrm>
        </p:spPr>
        <p:txBody>
          <a:bodyPr/>
          <a:lstStyle/>
          <a:p>
            <a:r>
              <a:rPr lang="en-US" dirty="0"/>
              <a:t>Scope Creep</a:t>
            </a:r>
          </a:p>
          <a:p>
            <a:pPr lvl="1"/>
            <a:r>
              <a:rPr lang="en-US" dirty="0"/>
              <a:t>Incremental expansion of the project scope.</a:t>
            </a:r>
          </a:p>
          <a:p>
            <a:pPr lvl="1"/>
            <a:r>
              <a:rPr lang="en-US" dirty="0"/>
              <a:t>Introducing features not originally planned.</a:t>
            </a:r>
          </a:p>
          <a:p>
            <a:pPr lvl="1"/>
            <a:r>
              <a:rPr lang="en-US" dirty="0"/>
              <a:t>Delays project and adds cost.</a:t>
            </a:r>
          </a:p>
        </p:txBody>
      </p:sp>
      <p:sp>
        <p:nvSpPr>
          <p:cNvPr id="4" name="Text Placeholder 3"/>
          <p:cNvSpPr>
            <a:spLocks noGrp="1"/>
          </p:cNvSpPr>
          <p:nvPr>
            <p:ph type="body" sz="quarter" idx="11"/>
          </p:nvPr>
        </p:nvSpPr>
        <p:spPr/>
        <p:txBody>
          <a:bodyPr/>
          <a:lstStyle/>
          <a:p>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53701" y="1846052"/>
            <a:ext cx="2361589" cy="4684143"/>
          </a:xfrm>
          <a:prstGeom prst="rect">
            <a:avLst/>
          </a:prstGeom>
        </p:spPr>
      </p:pic>
    </p:spTree>
    <p:extLst>
      <p:ext uri="{BB962C8B-B14F-4D97-AF65-F5344CB8AC3E}">
        <p14:creationId xmlns:p14="http://schemas.microsoft.com/office/powerpoint/2010/main" val="20017606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Defining: Flow Chart</a:t>
            </a:r>
          </a:p>
        </p:txBody>
      </p:sp>
      <p:sp>
        <p:nvSpPr>
          <p:cNvPr id="4" name="Text Placeholder 3"/>
          <p:cNvSpPr>
            <a:spLocks noGrp="1"/>
          </p:cNvSpPr>
          <p:nvPr>
            <p:ph type="body" sz="quarter" idx="11"/>
          </p:nvPr>
        </p:nvSpPr>
        <p:spPr/>
        <p:txBody>
          <a:bodyPr/>
          <a:lstStyle/>
          <a:p>
            <a:endParaRPr lang="en-US" dirty="0"/>
          </a:p>
        </p:txBody>
      </p:sp>
      <p:graphicFrame>
        <p:nvGraphicFramePr>
          <p:cNvPr id="5" name="Diagram 4"/>
          <p:cNvGraphicFramePr/>
          <p:nvPr>
            <p:extLst>
              <p:ext uri="{D42A27DB-BD31-4B8C-83A1-F6EECF244321}">
                <p14:modId xmlns:p14="http://schemas.microsoft.com/office/powerpoint/2010/main" val="2014440482"/>
              </p:ext>
            </p:extLst>
          </p:nvPr>
        </p:nvGraphicFramePr>
        <p:xfrm>
          <a:off x="150963" y="2403485"/>
          <a:ext cx="3546894" cy="30379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2"/>
          <p:cNvPicPr>
            <a:picLocks noChangeAspect="1" noChangeArrowheads="1"/>
          </p:cNvPicPr>
          <p:nvPr/>
        </p:nvPicPr>
        <p:blipFill rotWithShape="1">
          <a:blip r:embed="rId7" cstate="print"/>
          <a:srcRect l="16987" t="29627" r="55984" b="29639"/>
          <a:stretch/>
        </p:blipFill>
        <p:spPr bwMode="auto">
          <a:xfrm>
            <a:off x="4399469" y="1794294"/>
            <a:ext cx="4451230" cy="4623759"/>
          </a:xfrm>
          <a:prstGeom prst="rect">
            <a:avLst/>
          </a:prstGeom>
          <a:noFill/>
          <a:ln w="9525">
            <a:noFill/>
            <a:miter lim="800000"/>
            <a:headEnd/>
            <a:tailEnd/>
          </a:ln>
        </p:spPr>
      </p:pic>
      <p:cxnSp>
        <p:nvCxnSpPr>
          <p:cNvPr id="7" name="Straight Arrow Connector 6"/>
          <p:cNvCxnSpPr/>
          <p:nvPr/>
        </p:nvCxnSpPr>
        <p:spPr>
          <a:xfrm>
            <a:off x="3233057" y="3881887"/>
            <a:ext cx="1287185" cy="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7556739" y="3329796"/>
            <a:ext cx="1293963" cy="1200329"/>
          </a:xfrm>
          <a:prstGeom prst="rect">
            <a:avLst/>
          </a:prstGeom>
          <a:noFill/>
        </p:spPr>
        <p:txBody>
          <a:bodyPr wrap="square" rtlCol="0">
            <a:spAutoFit/>
          </a:bodyPr>
          <a:lstStyle/>
          <a:p>
            <a:r>
              <a:rPr lang="en-US" dirty="0" smtClean="0"/>
              <a:t>Write Materials on the sides.</a:t>
            </a:r>
            <a:endParaRPr lang="en-US" dirty="0"/>
          </a:p>
        </p:txBody>
      </p:sp>
    </p:spTree>
    <p:extLst>
      <p:ext uri="{BB962C8B-B14F-4D97-AF65-F5344CB8AC3E}">
        <p14:creationId xmlns:p14="http://schemas.microsoft.com/office/powerpoint/2010/main" val="11130693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Defining: Schedule</a:t>
            </a:r>
          </a:p>
        </p:txBody>
      </p:sp>
      <p:sp>
        <p:nvSpPr>
          <p:cNvPr id="4" name="Text Placeholder 3"/>
          <p:cNvSpPr>
            <a:spLocks noGrp="1"/>
          </p:cNvSpPr>
          <p:nvPr>
            <p:ph type="body" sz="quarter" idx="11"/>
          </p:nvPr>
        </p:nvSpPr>
        <p:spPr/>
        <p:txBody>
          <a:bodyPr/>
          <a:lstStyle/>
          <a:p>
            <a:endParaRPr lang="en-US"/>
          </a:p>
        </p:txBody>
      </p:sp>
      <p:pic>
        <p:nvPicPr>
          <p:cNvPr id="5" name="Picture 3"/>
          <p:cNvPicPr>
            <a:picLocks noChangeAspect="1" noChangeArrowheads="1"/>
          </p:cNvPicPr>
          <p:nvPr/>
        </p:nvPicPr>
        <p:blipFill rotWithShape="1">
          <a:blip r:embed="rId2" cstate="print"/>
          <a:srcRect l="25000" t="27916" r="25007" b="37500"/>
          <a:stretch/>
        </p:blipFill>
        <p:spPr bwMode="auto">
          <a:xfrm>
            <a:off x="524534" y="1858753"/>
            <a:ext cx="8081973" cy="4192437"/>
          </a:xfrm>
          <a:prstGeom prst="rect">
            <a:avLst/>
          </a:prstGeom>
          <a:noFill/>
          <a:ln w="9525">
            <a:noFill/>
            <a:miter lim="800000"/>
            <a:headEnd/>
            <a:tailEnd/>
          </a:ln>
        </p:spPr>
      </p:pic>
    </p:spTree>
    <p:extLst>
      <p:ext uri="{BB962C8B-B14F-4D97-AF65-F5344CB8AC3E}">
        <p14:creationId xmlns:p14="http://schemas.microsoft.com/office/powerpoint/2010/main" val="95418718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7" id="{06E8116E-A0A6-194E-8D1C-5687C1BBBCD7}" vid="{C9A900AE-FFCF-2D47-B7B9-CB8D4612136F}"/>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7" id="{06E8116E-A0A6-194E-8D1C-5687C1BBBCD7}" vid="{612F2995-356A-4340-9C5F-3474325B938C}"/>
    </a:ext>
  </a:extLst>
</a:theme>
</file>

<file path=docProps/app.xml><?xml version="1.0" encoding="utf-8"?>
<Properties xmlns="http://schemas.openxmlformats.org/officeDocument/2006/extended-properties" xmlns:vt="http://schemas.openxmlformats.org/officeDocument/2006/docPropsVTypes">
  <Template>Digital Media I PowerPoint Template</Template>
  <TotalTime>1404</TotalTime>
  <Words>724</Words>
  <Application>Microsoft Macintosh PowerPoint</Application>
  <PresentationFormat>On-screen Show (4:3)</PresentationFormat>
  <Paragraphs>89</Paragraphs>
  <Slides>18</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18</vt:i4>
      </vt:variant>
    </vt:vector>
  </HeadingPairs>
  <TitlesOfParts>
    <vt:vector size="25" baseType="lpstr">
      <vt:lpstr>AppleSymbols</vt:lpstr>
      <vt:lpstr>Calibri</vt:lpstr>
      <vt:lpstr>Calibri Light</vt:lpstr>
      <vt:lpstr>Wingdings</vt:lpstr>
      <vt:lpstr>Arial</vt:lpstr>
      <vt:lpstr>Office Theme</vt:lpstr>
      <vt:lpstr>Custom Design</vt:lpstr>
      <vt:lpstr>1.00 Apply procedures to set project requirements in Dreamweaver. (10%)</vt:lpstr>
      <vt:lpstr>Project Management</vt:lpstr>
      <vt:lpstr>Project Management</vt:lpstr>
      <vt:lpstr>Defining</vt:lpstr>
      <vt:lpstr>Defining</vt:lpstr>
      <vt:lpstr>Defining</vt:lpstr>
      <vt:lpstr>Defining: Project Scope</vt:lpstr>
      <vt:lpstr>Defining: Flow Chart</vt:lpstr>
      <vt:lpstr>Defining: Schedule</vt:lpstr>
      <vt:lpstr>Planning</vt:lpstr>
      <vt:lpstr>Doing</vt:lpstr>
      <vt:lpstr>Reviewing</vt:lpstr>
      <vt:lpstr>Website Accessibility </vt:lpstr>
      <vt:lpstr>Website Accessibility </vt:lpstr>
      <vt:lpstr>Legal Terms in Digital Media</vt:lpstr>
      <vt:lpstr>Legal Terms in Digital Media</vt:lpstr>
      <vt:lpstr>Creative Commons</vt:lpstr>
      <vt:lpstr>Creative Commons</vt:lpstr>
    </vt:vector>
  </TitlesOfParts>
  <Company/>
  <LinksUpToDate>false</LinksUpToDate>
  <SharedDoc>false</SharedDoc>
  <HyperlinksChanged>false</HyperlinksChanged>
  <AppVersion>15.0030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Objective ###.##  #% Objective Wording</dc:title>
  <dc:creator>Microsoft Office User</dc:creator>
  <cp:lastModifiedBy>Microsoft Office User</cp:lastModifiedBy>
  <cp:revision>25</cp:revision>
  <dcterms:created xsi:type="dcterms:W3CDTF">2016-04-26T14:56:30Z</dcterms:created>
  <dcterms:modified xsi:type="dcterms:W3CDTF">2017-01-24T20:00:40Z</dcterms:modified>
</cp:coreProperties>
</file>