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8"/>
    <p:restoredTop sz="94643"/>
  </p:normalViewPr>
  <p:slideViewPr>
    <p:cSldViewPr snapToGrid="0" snapToObjects="1">
      <p:cViewPr varScale="1">
        <p:scale>
          <a:sx n="55" d="100"/>
          <a:sy n="55" d="100"/>
        </p:scale>
        <p:origin x="9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 userDrawn="1"/>
        </p:nvSpPr>
        <p:spPr bwMode="auto">
          <a:xfrm flipV="1">
            <a:off x="0" y="163449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V="1">
            <a:off x="0" y="490728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5074920"/>
            <a:ext cx="7898130" cy="1201102"/>
          </a:xfrm>
          <a:prstGeom prst="rect">
            <a:avLst/>
          </a:prstGeom>
        </p:spPr>
        <p:txBody>
          <a:bodyPr anchor="b"/>
          <a:lstStyle>
            <a:lvl1pPr algn="l" hangingPunct="1">
              <a:lnSpc>
                <a:spcPct val="90000"/>
              </a:lnSpc>
              <a:defRPr sz="5400"/>
            </a:lvl1pPr>
          </a:lstStyle>
          <a:p>
            <a:pPr hangingPunct="1">
              <a:lnSpc>
                <a:spcPct val="90000"/>
              </a:lnSpc>
            </a:pPr>
            <a:r>
              <a:rPr lang="en-US" altLang="en-US" sz="2800" dirty="0" smtClean="0">
                <a:latin typeface="Calibri" charset="0"/>
              </a:rPr>
              <a:t>Objective ###.##  #%</a:t>
            </a:r>
            <a:br>
              <a:rPr lang="en-US" altLang="en-US" sz="2800" dirty="0" smtClean="0">
                <a:latin typeface="Calibri" charset="0"/>
              </a:rPr>
            </a:br>
            <a:r>
              <a:rPr lang="en-US" altLang="en-US" sz="2400" dirty="0" smtClean="0">
                <a:latin typeface="Calibri" charset="0"/>
              </a:rPr>
              <a:t>Objective Wording</a:t>
            </a:r>
            <a:endParaRPr lang="en-US" altLang="en-US" sz="2400" dirty="0">
              <a:latin typeface="Calibri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© ExplorNet’s Centers for Quality Teaching and Learning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8015" y="6423660"/>
            <a:ext cx="5156200" cy="29686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  <a:p>
            <a:pPr lvl="4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239"/>
            <a:ext cx="9144000" cy="3139440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8" y="353504"/>
            <a:ext cx="7419340" cy="123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7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4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40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3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434340" y="731520"/>
            <a:ext cx="82753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439738" y="1684020"/>
            <a:ext cx="8253412" cy="1588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229600" cy="4343718"/>
          </a:xfrm>
        </p:spPr>
        <p:txBody>
          <a:bodyPr>
            <a:normAutofit/>
          </a:bodyPr>
          <a:lstStyle>
            <a:lvl1pPr marL="463550" indent="-463550">
              <a:buFont typeface="Wingdings" charset="2"/>
              <a:buChar char="q"/>
              <a:tabLst/>
              <a:defRPr sz="2800"/>
            </a:lvl1pPr>
            <a:lvl2pPr marL="917575" indent="-454025">
              <a:buFont typeface="AppleSymbols" charset="0"/>
              <a:buChar char="☐"/>
              <a:tabLst/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3228" y="6390005"/>
            <a:ext cx="5154612" cy="33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5" y="182880"/>
            <a:ext cx="4769455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59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5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6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5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1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9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13666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6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734" y="5223775"/>
            <a:ext cx="8749266" cy="1201102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Calibri" charset="0"/>
              </a:rPr>
              <a:t>Adobe Visual </a:t>
            </a:r>
            <a:r>
              <a:rPr lang="en-US" altLang="en-US" sz="2800" dirty="0" smtClean="0">
                <a:latin typeface="Calibri" charset="0"/>
              </a:rPr>
              <a:t>Design</a:t>
            </a:r>
            <a:r>
              <a:rPr lang="en-US" altLang="en-US" sz="2800" dirty="0">
                <a:latin typeface="Calibri" charset="0"/>
              </a:rPr>
              <a:t/>
            </a:r>
            <a:br>
              <a:rPr lang="en-US" altLang="en-US" sz="2800" dirty="0">
                <a:latin typeface="Calibri" charset="0"/>
              </a:rPr>
            </a:br>
            <a:r>
              <a:rPr lang="en-US" sz="2400" b="1" dirty="0"/>
              <a:t>2.00 Identifying design elements when preparing </a:t>
            </a:r>
            <a:r>
              <a:rPr lang="en-US" sz="2400" b="1" dirty="0" smtClean="0"/>
              <a:t>images</a:t>
            </a:r>
            <a:r>
              <a:rPr lang="en-US" sz="2400" b="1" dirty="0"/>
              <a:t> </a:t>
            </a:r>
            <a:r>
              <a:rPr lang="en-US" sz="2400" b="1" dirty="0" smtClean="0"/>
              <a:t>(10%)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7.00 Identifying design elements when preparing </a:t>
            </a:r>
            <a:r>
              <a:rPr lang="en-US" sz="2400" b="1" dirty="0" smtClean="0"/>
              <a:t>illustrations (1%)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12.00 Identifying design elements when preparing page </a:t>
            </a:r>
            <a:r>
              <a:rPr lang="en-US" sz="2400" b="1" dirty="0" smtClean="0"/>
              <a:t>layouts (6%)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73075" y="2554923"/>
            <a:ext cx="5164138" cy="2589212"/>
            <a:chOff x="320675" y="2112963"/>
            <a:chExt cx="5164138" cy="2589212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608013" y="2112963"/>
              <a:ext cx="1587" cy="869950"/>
            </a:xfrm>
            <a:prstGeom prst="line">
              <a:avLst/>
            </a:prstGeom>
            <a:noFill/>
            <a:ln w="25560" cap="flat">
              <a:solidFill>
                <a:srgbClr val="4961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735013" y="2112963"/>
              <a:ext cx="1587" cy="869950"/>
            </a:xfrm>
            <a:prstGeom prst="line">
              <a:avLst/>
            </a:prstGeom>
            <a:noFill/>
            <a:ln w="25560" cap="flat">
              <a:solidFill>
                <a:srgbClr val="4961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862013" y="2112963"/>
              <a:ext cx="1587" cy="869950"/>
            </a:xfrm>
            <a:prstGeom prst="line">
              <a:avLst/>
            </a:prstGeom>
            <a:noFill/>
            <a:ln w="25560" cap="flat">
              <a:solidFill>
                <a:srgbClr val="4961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989013" y="2112963"/>
              <a:ext cx="1587" cy="869950"/>
            </a:xfrm>
            <a:prstGeom prst="line">
              <a:avLst/>
            </a:prstGeom>
            <a:noFill/>
            <a:ln w="25560" cap="flat">
              <a:solidFill>
                <a:srgbClr val="4961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116013" y="2112963"/>
              <a:ext cx="1587" cy="869950"/>
            </a:xfrm>
            <a:prstGeom prst="line">
              <a:avLst/>
            </a:prstGeom>
            <a:noFill/>
            <a:ln w="25560" cap="flat">
              <a:solidFill>
                <a:srgbClr val="4961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>
              <a:off x="320675" y="4022725"/>
              <a:ext cx="431800" cy="647700"/>
            </a:xfrm>
            <a:prstGeom prst="line">
              <a:avLst/>
            </a:prstGeom>
            <a:noFill/>
            <a:ln w="25560" cap="flat">
              <a:solidFill>
                <a:srgbClr val="4961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582613" y="4029075"/>
              <a:ext cx="395287" cy="590550"/>
            </a:xfrm>
            <a:prstGeom prst="line">
              <a:avLst/>
            </a:prstGeom>
            <a:noFill/>
            <a:ln w="25560" cap="flat">
              <a:solidFill>
                <a:srgbClr val="4961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854075" y="4033838"/>
              <a:ext cx="341313" cy="509587"/>
            </a:xfrm>
            <a:prstGeom prst="line">
              <a:avLst/>
            </a:prstGeom>
            <a:noFill/>
            <a:ln w="25560" cap="flat">
              <a:solidFill>
                <a:srgbClr val="4961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4781550" y="2236788"/>
              <a:ext cx="703263" cy="1587"/>
            </a:xfrm>
            <a:prstGeom prst="line">
              <a:avLst/>
            </a:prstGeom>
            <a:noFill/>
            <a:ln w="25560" cap="flat">
              <a:solidFill>
                <a:srgbClr val="4961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781550" y="2389188"/>
              <a:ext cx="703263" cy="1587"/>
            </a:xfrm>
            <a:prstGeom prst="line">
              <a:avLst/>
            </a:prstGeom>
            <a:noFill/>
            <a:ln w="25560" cap="flat">
              <a:solidFill>
                <a:srgbClr val="4961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4781550" y="2541588"/>
              <a:ext cx="703263" cy="1587"/>
            </a:xfrm>
            <a:prstGeom prst="line">
              <a:avLst/>
            </a:prstGeom>
            <a:noFill/>
            <a:ln w="25560" cap="flat">
              <a:solidFill>
                <a:srgbClr val="4961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781550" y="2693988"/>
              <a:ext cx="703263" cy="1587"/>
            </a:xfrm>
            <a:prstGeom prst="line">
              <a:avLst/>
            </a:prstGeom>
            <a:noFill/>
            <a:ln w="25560" cap="flat">
              <a:solidFill>
                <a:srgbClr val="4961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4781550" y="2846388"/>
              <a:ext cx="703263" cy="1587"/>
            </a:xfrm>
            <a:prstGeom prst="line">
              <a:avLst/>
            </a:prstGeom>
            <a:noFill/>
            <a:ln w="25560" cap="flat">
              <a:solidFill>
                <a:srgbClr val="4961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 noChangeArrowheads="1"/>
            </p:cNvSpPr>
            <p:nvPr/>
          </p:nvSpPr>
          <p:spPr bwMode="auto">
            <a:xfrm rot="17580000">
              <a:off x="4643438" y="3900488"/>
              <a:ext cx="825500" cy="533400"/>
            </a:xfrm>
            <a:custGeom>
              <a:avLst/>
              <a:gdLst>
                <a:gd name="G0" fmla="+- 9817 0 0"/>
                <a:gd name="G1" fmla="+- 9817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T0" fmla="*/ 0 w 21600"/>
                <a:gd name="T1" fmla="+- 0 9817 5731"/>
                <a:gd name="T2" fmla="*/ 9817 h 10871"/>
                <a:gd name="T3" fmla="*/ 9274 w 21600"/>
                <a:gd name="T4" fmla="+- 0 10800 5731"/>
                <a:gd name="T5" fmla="*/ 10800 h 10871"/>
                <a:gd name="T6" fmla="*/ 21600 w 21600"/>
                <a:gd name="T7" fmla="+- 0 12970 5731"/>
                <a:gd name="T8" fmla="*/ 12970 h 10871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</a:cxnLst>
              <a:rect l="0" t="0" r="r" b="b"/>
              <a:pathLst>
                <a:path w="21600" h="10871">
                  <a:moveTo>
                    <a:pt x="0" y="4086"/>
                  </a:moveTo>
                  <a:cubicBezTo>
                    <a:pt x="0" y="4086"/>
                    <a:pt x="5917" y="-5731"/>
                    <a:pt x="9274" y="5069"/>
                  </a:cubicBezTo>
                  <a:cubicBezTo>
                    <a:pt x="12631" y="15869"/>
                    <a:pt x="20672" y="8525"/>
                    <a:pt x="21600" y="7239"/>
                  </a:cubicBezTo>
                </a:path>
              </a:pathLst>
            </a:custGeom>
            <a:noFill/>
            <a:ln w="25560" cap="flat">
              <a:solidFill>
                <a:srgbClr val="4961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 noChangeArrowheads="1"/>
            </p:cNvSpPr>
            <p:nvPr/>
          </p:nvSpPr>
          <p:spPr bwMode="auto">
            <a:xfrm rot="17580000">
              <a:off x="4800600" y="4022725"/>
              <a:ext cx="825500" cy="533400"/>
            </a:xfrm>
            <a:custGeom>
              <a:avLst/>
              <a:gdLst>
                <a:gd name="G0" fmla="+- 9817 0 0"/>
                <a:gd name="G1" fmla="+- 9817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T0" fmla="*/ 0 w 21600"/>
                <a:gd name="T1" fmla="+- 0 9817 5731"/>
                <a:gd name="T2" fmla="*/ 9817 h 10871"/>
                <a:gd name="T3" fmla="*/ 9274 w 21600"/>
                <a:gd name="T4" fmla="+- 0 10800 5731"/>
                <a:gd name="T5" fmla="*/ 10800 h 10871"/>
                <a:gd name="T6" fmla="*/ 21600 w 21600"/>
                <a:gd name="T7" fmla="+- 0 12970 5731"/>
                <a:gd name="T8" fmla="*/ 12970 h 10871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</a:cxnLst>
              <a:rect l="0" t="0" r="r" b="b"/>
              <a:pathLst>
                <a:path w="21600" h="10871">
                  <a:moveTo>
                    <a:pt x="0" y="4086"/>
                  </a:moveTo>
                  <a:cubicBezTo>
                    <a:pt x="0" y="4086"/>
                    <a:pt x="5917" y="-5731"/>
                    <a:pt x="9274" y="5069"/>
                  </a:cubicBezTo>
                  <a:cubicBezTo>
                    <a:pt x="12631" y="15869"/>
                    <a:pt x="20672" y="8525"/>
                    <a:pt x="21600" y="7239"/>
                  </a:cubicBezTo>
                </a:path>
              </a:pathLst>
            </a:custGeom>
            <a:noFill/>
            <a:ln w="25560" cap="flat">
              <a:solidFill>
                <a:srgbClr val="4961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Rectangle 5"/>
          <p:cNvSpPr txBox="1">
            <a:spLocks noChangeArrowheads="1"/>
          </p:cNvSpPr>
          <p:nvPr/>
        </p:nvSpPr>
        <p:spPr>
          <a:xfrm>
            <a:off x="1391285" y="2338388"/>
            <a:ext cx="3181350" cy="4519612"/>
          </a:xfrm>
          <a:prstGeom prst="rect">
            <a:avLst/>
          </a:prstGeom>
          <a:ln/>
        </p:spPr>
        <p:txBody>
          <a:bodyPr vert="horz" lIns="91440" tIns="13068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8138" indent="-317500">
              <a:lnSpc>
                <a:spcPct val="100000"/>
              </a:lnSpc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b="0" dirty="0" smtClean="0">
                <a:latin typeface="Calibri" charset="0"/>
              </a:rPr>
              <a:t>VERTICAL LINES</a:t>
            </a:r>
          </a:p>
          <a:p>
            <a:pPr marL="338138" indent="-317500">
              <a:lnSpc>
                <a:spcPct val="100000"/>
              </a:lnSpc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b="0" dirty="0" smtClean="0">
                <a:latin typeface="Calibri" charset="0"/>
              </a:rPr>
              <a:t>-carry eye up and down</a:t>
            </a:r>
          </a:p>
          <a:p>
            <a:pPr marL="338138" indent="-317500">
              <a:lnSpc>
                <a:spcPct val="100000"/>
              </a:lnSpc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b="0" dirty="0" smtClean="0">
                <a:latin typeface="Calibri" charset="0"/>
              </a:rPr>
              <a:t>-convey a feeling of awe</a:t>
            </a:r>
          </a:p>
          <a:p>
            <a:pPr marL="338138" indent="-317500">
              <a:lnSpc>
                <a:spcPct val="100000"/>
              </a:lnSpc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b="0" dirty="0" smtClean="0">
                <a:latin typeface="Calibri" charset="0"/>
              </a:rPr>
              <a:t>or challenge</a:t>
            </a:r>
          </a:p>
          <a:p>
            <a:pPr marL="338138" indent="-317500">
              <a:lnSpc>
                <a:spcPct val="100000"/>
              </a:lnSpc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altLang="en-US" sz="2200" b="0" dirty="0" smtClean="0">
              <a:latin typeface="Calibri" charset="0"/>
            </a:endParaRPr>
          </a:p>
          <a:p>
            <a:pPr marL="338138" indent="-317500">
              <a:lnSpc>
                <a:spcPct val="100000"/>
              </a:lnSpc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b="0" dirty="0" smtClean="0">
                <a:latin typeface="Calibri" charset="0"/>
              </a:rPr>
              <a:t>DIAGONAL LINES</a:t>
            </a:r>
          </a:p>
          <a:p>
            <a:pPr marL="338138" indent="-317500">
              <a:lnSpc>
                <a:spcPct val="100000"/>
              </a:lnSpc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b="0" dirty="0" smtClean="0">
                <a:latin typeface="Calibri" charset="0"/>
              </a:rPr>
              <a:t>-slanted</a:t>
            </a:r>
          </a:p>
          <a:p>
            <a:pPr marL="338138" indent="-317500">
              <a:lnSpc>
                <a:spcPct val="100000"/>
              </a:lnSpc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b="0" dirty="0" smtClean="0">
                <a:latin typeface="Calibri" charset="0"/>
              </a:rPr>
              <a:t>-add interest to a design</a:t>
            </a:r>
            <a:endParaRPr lang="en-US" altLang="en-US" sz="2200" b="0" dirty="0">
              <a:latin typeface="Calibri" charset="0"/>
            </a:endParaRPr>
          </a:p>
        </p:txBody>
      </p:sp>
      <p:sp>
        <p:nvSpPr>
          <p:cNvPr id="22" name="Rectangle 6"/>
          <p:cNvSpPr txBox="1">
            <a:spLocks noChangeArrowheads="1"/>
          </p:cNvSpPr>
          <p:nvPr/>
        </p:nvSpPr>
        <p:spPr>
          <a:xfrm>
            <a:off x="5692775" y="2338388"/>
            <a:ext cx="3101975" cy="4519612"/>
          </a:xfrm>
          <a:prstGeom prst="rect">
            <a:avLst/>
          </a:prstGeom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17500"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 smtClean="0"/>
              <a:t>HORIZONTAL LINES</a:t>
            </a:r>
          </a:p>
          <a:p>
            <a:pPr marL="338138" indent="-3175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 smtClean="0"/>
              <a:t>-carry eye left and right</a:t>
            </a:r>
          </a:p>
          <a:p>
            <a:pPr marL="338138" indent="-3175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 smtClean="0"/>
              <a:t>-convey a feeling of calm or peacefulness</a:t>
            </a:r>
          </a:p>
          <a:p>
            <a:pPr marL="338138" indent="-317500"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altLang="en-US" sz="2200" dirty="0" smtClean="0"/>
          </a:p>
          <a:p>
            <a:pPr marL="338138" indent="-317500"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 smtClean="0"/>
              <a:t>CURVED LINES</a:t>
            </a:r>
          </a:p>
          <a:p>
            <a:pPr marL="338138" indent="-3175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 smtClean="0"/>
              <a:t>-gently bent</a:t>
            </a:r>
          </a:p>
          <a:p>
            <a:pPr marL="338138" indent="-3175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 smtClean="0"/>
              <a:t>-give a soft, relaxed </a:t>
            </a:r>
          </a:p>
          <a:p>
            <a:pPr marL="338138" indent="-3175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200" dirty="0" smtClean="0"/>
              <a:t>feel to a design</a:t>
            </a:r>
          </a:p>
          <a:p>
            <a:pPr marL="338138" indent="-334963"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3014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form of an </a:t>
            </a:r>
            <a:r>
              <a:rPr lang="en-US" dirty="0" smtClean="0"/>
              <a:t>object.</a:t>
            </a:r>
            <a:endParaRPr lang="en-US" dirty="0"/>
          </a:p>
          <a:p>
            <a:r>
              <a:rPr lang="en-US" dirty="0"/>
              <a:t>When lines enclose a </a:t>
            </a:r>
            <a:r>
              <a:rPr lang="en-US" dirty="0" smtClean="0"/>
              <a:t>space.</a:t>
            </a:r>
            <a:endParaRPr lang="en-US" dirty="0"/>
          </a:p>
          <a:p>
            <a:r>
              <a:rPr lang="en-US" dirty="0"/>
              <a:t>Can be used to help identify </a:t>
            </a:r>
            <a:r>
              <a:rPr lang="en-US" dirty="0" smtClean="0"/>
              <a:t>objects:</a:t>
            </a:r>
            <a:endParaRPr lang="en-US" dirty="0"/>
          </a:p>
          <a:p>
            <a:pPr lvl="1"/>
            <a:r>
              <a:rPr lang="en-US" dirty="0" smtClean="0"/>
              <a:t>Example </a:t>
            </a:r>
            <a:r>
              <a:rPr lang="en-US" dirty="0"/>
              <a:t>: circle = sun, oval = egg</a:t>
            </a:r>
          </a:p>
          <a:p>
            <a:r>
              <a:rPr lang="en-US" dirty="0"/>
              <a:t>Three basic shape types: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608614" y="4510247"/>
            <a:ext cx="1220788" cy="1220787"/>
          </a:xfrm>
          <a:prstGeom prst="ellipse">
            <a:avLst/>
          </a:prstGeom>
          <a:solidFill>
            <a:srgbClr val="496132"/>
          </a:solidFill>
          <a:ln w="9360" cap="flat">
            <a:solidFill>
              <a:srgbClr val="3A3A7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kern="12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13664" y="4510247"/>
            <a:ext cx="1220788" cy="1220787"/>
          </a:xfrm>
          <a:prstGeom prst="rect">
            <a:avLst/>
          </a:prstGeom>
          <a:solidFill>
            <a:srgbClr val="496132"/>
          </a:solidFill>
          <a:ln w="9360" cap="flat">
            <a:solidFill>
              <a:srgbClr val="3A3A7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kern="120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253639" y="4510247"/>
            <a:ext cx="1220788" cy="1220787"/>
          </a:xfrm>
          <a:prstGeom prst="triangle">
            <a:avLst>
              <a:gd name="adj" fmla="val 50000"/>
            </a:avLst>
          </a:prstGeom>
          <a:solidFill>
            <a:srgbClr val="496132"/>
          </a:solidFill>
          <a:ln w="9360" cap="flat">
            <a:solidFill>
              <a:srgbClr val="3A3A7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63156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Combination of dots, lines, and colors used create the illusion of a surface </a:t>
            </a:r>
            <a:r>
              <a:rPr lang="en-US" dirty="0" smtClean="0"/>
              <a:t>appearance.</a:t>
            </a:r>
            <a:endParaRPr lang="en-US" dirty="0"/>
          </a:p>
          <a:p>
            <a:r>
              <a:rPr lang="en-US" dirty="0"/>
              <a:t>Adds depth and dimension to a </a:t>
            </a:r>
            <a:r>
              <a:rPr lang="en-US" dirty="0" smtClean="0"/>
              <a:t>design.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" y="3829050"/>
            <a:ext cx="2460625" cy="164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2" y="3779838"/>
            <a:ext cx="23145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843338"/>
            <a:ext cx="2174875" cy="162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2" y="3843338"/>
            <a:ext cx="2433638" cy="162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16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Principles of 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Proportion</a:t>
            </a:r>
          </a:p>
          <a:p>
            <a:r>
              <a:rPr lang="en-US" dirty="0"/>
              <a:t>Balance</a:t>
            </a:r>
          </a:p>
          <a:p>
            <a:r>
              <a:rPr lang="en-US" dirty="0"/>
              <a:t>Rhythm</a:t>
            </a:r>
          </a:p>
          <a:p>
            <a:r>
              <a:rPr lang="en-US" dirty="0"/>
              <a:t>Emphasis</a:t>
            </a:r>
          </a:p>
          <a:p>
            <a:r>
              <a:rPr lang="en-US" dirty="0" smtClean="0"/>
              <a:t>Unity/Harmony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1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size relationship between components of a </a:t>
            </a:r>
            <a:r>
              <a:rPr lang="en-US" dirty="0" smtClean="0"/>
              <a:t>design.</a:t>
            </a:r>
            <a:endParaRPr lang="en-US" dirty="0"/>
          </a:p>
          <a:p>
            <a:r>
              <a:rPr lang="en-US" dirty="0"/>
              <a:t>Proportion can be:  </a:t>
            </a:r>
          </a:p>
          <a:p>
            <a:pPr lvl="1"/>
            <a:r>
              <a:rPr lang="en-US" dirty="0" smtClean="0"/>
              <a:t>Between </a:t>
            </a:r>
            <a:r>
              <a:rPr lang="en-US" dirty="0"/>
              <a:t>one component of a design and another component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OR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etween </a:t>
            </a:r>
            <a:r>
              <a:rPr lang="en-US" dirty="0"/>
              <a:t>a component and the design as a </a:t>
            </a:r>
            <a:r>
              <a:rPr lang="en-US" dirty="0" smtClean="0"/>
              <a:t>whole.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19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design elements are arranged either horizontally or vertically on the </a:t>
            </a:r>
            <a:r>
              <a:rPr lang="en-US" dirty="0" smtClean="0"/>
              <a:t>canvas.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8513" y="2784733"/>
            <a:ext cx="4122491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1138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461962" indent="-457200">
              <a:buClrTx/>
              <a:buFont typeface="Wingdings" charset="2"/>
              <a:buChar char="q"/>
            </a:pPr>
            <a:r>
              <a:rPr lang="en-US" alt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FORMAL 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BALANCE</a:t>
            </a:r>
          </a:p>
          <a:p>
            <a:pPr marL="917575" lvl="1" indent="-454025">
              <a:lnSpc>
                <a:spcPct val="90000"/>
              </a:lnSpc>
              <a:spcBef>
                <a:spcPts val="500"/>
              </a:spcBef>
              <a:buFont typeface="AppleSymbols" charset="0"/>
              <a:buChar char="☐"/>
              <a:tabLst/>
            </a:pPr>
            <a:r>
              <a:rPr lang="en-US" alt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known as 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symmetrical </a:t>
            </a:r>
            <a:r>
              <a:rPr lang="en-US" alt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balance</a:t>
            </a:r>
          </a:p>
          <a:p>
            <a:pPr marL="917575" lvl="1" indent="-454025">
              <a:lnSpc>
                <a:spcPct val="90000"/>
              </a:lnSpc>
              <a:spcBef>
                <a:spcPts val="500"/>
              </a:spcBef>
              <a:buClrTx/>
              <a:buFont typeface="AppleSymbols" charset="0"/>
              <a:buChar char="☐"/>
              <a:tabLst/>
            </a:pPr>
            <a:r>
              <a:rPr lang="en-US" alt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 </a:t>
            </a:r>
            <a:r>
              <a:rPr lang="en-US" alt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exactly equal </a:t>
            </a:r>
            <a:r>
              <a:rPr lang="en-US" alt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both sides</a:t>
            </a:r>
          </a:p>
          <a:p>
            <a:pPr>
              <a:buClrTx/>
              <a:buFontTx/>
              <a:buNone/>
            </a:pPr>
            <a:r>
              <a:rPr lang="en-US" altLang="en-US" sz="2200" dirty="0"/>
              <a:t>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33489" y="2798268"/>
            <a:ext cx="4292057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1138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461962" indent="-457200">
              <a:buClrTx/>
              <a:buFont typeface="Wingdings" charset="2"/>
              <a:buChar char="q"/>
            </a:pPr>
            <a:r>
              <a:rPr lang="en-US" alt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INFORMAL 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BALANCE</a:t>
            </a:r>
          </a:p>
          <a:p>
            <a:pPr marL="917575" lvl="1" indent="-454025">
              <a:lnSpc>
                <a:spcPct val="90000"/>
              </a:lnSpc>
              <a:spcBef>
                <a:spcPts val="500"/>
              </a:spcBef>
              <a:buFont typeface="AppleSymbols" charset="0"/>
              <a:buChar char="☐"/>
              <a:tabLst/>
            </a:pPr>
            <a:r>
              <a:rPr lang="en-US" alt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known as asymmetrical balance</a:t>
            </a:r>
          </a:p>
          <a:p>
            <a:pPr marL="917575" lvl="1" indent="-454025">
              <a:lnSpc>
                <a:spcPct val="90000"/>
              </a:lnSpc>
              <a:spcBef>
                <a:spcPts val="500"/>
              </a:spcBef>
              <a:buFont typeface="AppleSymbols" charset="0"/>
              <a:buChar char="☐"/>
              <a:tabLst/>
            </a:pPr>
            <a:r>
              <a:rPr lang="en-US" alt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sides of the design are not equal, but are still balanced</a:t>
            </a:r>
          </a:p>
        </p:txBody>
      </p:sp>
    </p:spTree>
    <p:extLst>
      <p:ext uri="{BB962C8B-B14F-4D97-AF65-F5344CB8AC3E}">
        <p14:creationId xmlns:p14="http://schemas.microsoft.com/office/powerpoint/2010/main" val="1530395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Rhythm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Creating the feeling of movement in a </a:t>
            </a:r>
            <a:r>
              <a:rPr lang="en-US" dirty="0" smtClean="0"/>
              <a:t>design.</a:t>
            </a:r>
            <a:endParaRPr lang="en-US" dirty="0"/>
          </a:p>
          <a:p>
            <a:pPr lvl="1"/>
            <a:r>
              <a:rPr lang="en-US" dirty="0"/>
              <a:t>Generated through the repetition of lines, colors, shapes, and </a:t>
            </a:r>
            <a:r>
              <a:rPr lang="en-US" dirty="0" smtClean="0"/>
              <a:t>textures.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34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Center of interest in a </a:t>
            </a:r>
            <a:r>
              <a:rPr lang="en-US" dirty="0" smtClean="0"/>
              <a:t>design.</a:t>
            </a:r>
            <a:endParaRPr lang="en-US" dirty="0"/>
          </a:p>
          <a:p>
            <a:r>
              <a:rPr lang="en-US" dirty="0"/>
              <a:t>Component of the design that is noticed first by the </a:t>
            </a:r>
            <a:r>
              <a:rPr lang="en-US" dirty="0" smtClean="0"/>
              <a:t>audience.</a:t>
            </a:r>
            <a:endParaRPr lang="en-US" dirty="0"/>
          </a:p>
          <a:p>
            <a:r>
              <a:rPr lang="en-US" dirty="0"/>
              <a:t>Can create visual flow in a </a:t>
            </a:r>
            <a:r>
              <a:rPr lang="en-US" dirty="0" smtClean="0"/>
              <a:t>design.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51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Unity/Harmony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all components of a design look as if they belong </a:t>
            </a:r>
            <a:r>
              <a:rPr lang="en-US" dirty="0" smtClean="0"/>
              <a:t>together.</a:t>
            </a:r>
            <a:endParaRPr lang="en-US" dirty="0"/>
          </a:p>
          <a:p>
            <a:r>
              <a:rPr lang="en-US" dirty="0"/>
              <a:t>Achieved when the Elements and Principles of Design are used </a:t>
            </a:r>
            <a:r>
              <a:rPr lang="en-US" dirty="0" smtClean="0"/>
              <a:t>effectively.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 Digital Graphics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Any image or design created or edited by a </a:t>
            </a:r>
            <a:r>
              <a:rPr lang="en-US" dirty="0" smtClean="0"/>
              <a:t>computer.</a:t>
            </a:r>
          </a:p>
          <a:p>
            <a:pPr lvl="1"/>
            <a:r>
              <a:rPr lang="en-US" dirty="0"/>
              <a:t>Drawings</a:t>
            </a:r>
          </a:p>
          <a:p>
            <a:pPr lvl="1"/>
            <a:r>
              <a:rPr lang="en-US" dirty="0"/>
              <a:t>Logos</a:t>
            </a:r>
          </a:p>
          <a:p>
            <a:pPr lvl="1"/>
            <a:r>
              <a:rPr lang="en-US" dirty="0"/>
              <a:t>Photos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Buttons</a:t>
            </a:r>
          </a:p>
          <a:p>
            <a:pPr lvl="1"/>
            <a:r>
              <a:rPr lang="en-US" dirty="0"/>
              <a:t>Icons</a:t>
            </a:r>
          </a:p>
          <a:p>
            <a:pPr lvl="1"/>
            <a:r>
              <a:rPr lang="en-US" dirty="0"/>
              <a:t>Diagrams</a:t>
            </a:r>
          </a:p>
          <a:p>
            <a:pPr lvl="1"/>
            <a:r>
              <a:rPr lang="en-US" dirty="0"/>
              <a:t>Charts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9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Elements of 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Color</a:t>
            </a:r>
          </a:p>
          <a:p>
            <a:r>
              <a:rPr lang="en-US" dirty="0"/>
              <a:t>Line</a:t>
            </a:r>
          </a:p>
          <a:p>
            <a:r>
              <a:rPr lang="en-US" dirty="0"/>
              <a:t>Shape</a:t>
            </a:r>
          </a:p>
          <a:p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32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4217352" cy="4343718"/>
          </a:xfrm>
        </p:spPr>
        <p:txBody>
          <a:bodyPr/>
          <a:lstStyle/>
          <a:p>
            <a:r>
              <a:rPr lang="en-US" dirty="0"/>
              <a:t>Bitmap Graphics</a:t>
            </a:r>
          </a:p>
          <a:p>
            <a:pPr lvl="1"/>
            <a:r>
              <a:rPr lang="en-US" dirty="0"/>
              <a:t>Use square pixels arranged in a grid that have assigned </a:t>
            </a:r>
            <a:r>
              <a:rPr lang="en-US" dirty="0" smtClean="0"/>
              <a:t>colors.</a:t>
            </a:r>
            <a:endParaRPr lang="en-US" dirty="0"/>
          </a:p>
          <a:p>
            <a:pPr lvl="1"/>
            <a:r>
              <a:rPr lang="en-US" dirty="0"/>
              <a:t>Lose clarity when viewed up close or zoomed </a:t>
            </a:r>
            <a:r>
              <a:rPr lang="en-US" dirty="0" smtClean="0"/>
              <a:t>in.</a:t>
            </a:r>
            <a:endParaRPr lang="en-US" dirty="0"/>
          </a:p>
          <a:p>
            <a:pPr lvl="1"/>
            <a:r>
              <a:rPr lang="en-US" dirty="0"/>
              <a:t>Also referred to as Raster </a:t>
            </a:r>
            <a:r>
              <a:rPr lang="en-US" dirty="0" smtClean="0"/>
              <a:t>Graphics.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45648" y="1847851"/>
            <a:ext cx="4202112" cy="43437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63550" indent="-4635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7575" indent="-4540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☐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Vector Graphics</a:t>
            </a:r>
          </a:p>
          <a:p>
            <a:pPr lvl="1"/>
            <a:r>
              <a:rPr lang="en-US" dirty="0"/>
              <a:t>Use mathematical formulas to define lines, points, curves, and other attributes.</a:t>
            </a:r>
          </a:p>
          <a:p>
            <a:pPr lvl="1"/>
            <a:r>
              <a:rPr lang="en-US" dirty="0"/>
              <a:t>Do not lose clarity when viewed up close or zoomed </a:t>
            </a:r>
            <a:r>
              <a:rPr lang="en-US" dirty="0" smtClean="0"/>
              <a:t>in.</a:t>
            </a:r>
            <a:endParaRPr lang="en-US" dirty="0"/>
          </a:p>
          <a:p>
            <a:pPr lvl="1"/>
            <a:r>
              <a:rPr lang="en-US" dirty="0"/>
              <a:t>Best type of graphic for printing in large </a:t>
            </a:r>
            <a:r>
              <a:rPr lang="en-US" dirty="0" smtClean="0"/>
              <a:t>scale.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84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Describes the clarity of Bitmap </a:t>
            </a:r>
            <a:r>
              <a:rPr lang="en-US" dirty="0" smtClean="0"/>
              <a:t>Graphics.</a:t>
            </a:r>
            <a:endParaRPr lang="en-US" dirty="0"/>
          </a:p>
          <a:p>
            <a:r>
              <a:rPr lang="en-US" dirty="0"/>
              <a:t>Determined and defined by the number of Pixels Per Inch (PPI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41065" y="3307490"/>
            <a:ext cx="3292475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90000" tIns="45000" rIns="90000" bIns="4500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463550" indent="-463550">
              <a:lnSpc>
                <a:spcPct val="90000"/>
              </a:lnSpc>
              <a:spcBef>
                <a:spcPts val="1000"/>
              </a:spcBef>
              <a:buClrTx/>
              <a:buFont typeface="Wingdings" charset="2"/>
              <a:buChar char="q"/>
            </a:pPr>
            <a:r>
              <a:rPr lang="en-US" altLang="en-US" sz="2800" dirty="0">
                <a:latin typeface="+mn-lt"/>
                <a:ea typeface="+mn-ea"/>
                <a:cs typeface="+mn-cs"/>
              </a:rPr>
              <a:t>LOW </a:t>
            </a:r>
            <a:r>
              <a:rPr lang="en-US" altLang="en-US" sz="2800" dirty="0" smtClean="0">
                <a:latin typeface="+mn-lt"/>
                <a:ea typeface="+mn-ea"/>
                <a:cs typeface="+mn-cs"/>
              </a:rPr>
              <a:t>RESOLUTION</a:t>
            </a:r>
            <a:endParaRPr lang="en-US" altLang="en-US" sz="2800" dirty="0">
              <a:latin typeface="+mn-lt"/>
              <a:ea typeface="+mn-ea"/>
              <a:cs typeface="+mn-cs"/>
            </a:endParaRPr>
          </a:p>
          <a:p>
            <a:pPr marL="917575" lvl="1" indent="-454025">
              <a:lnSpc>
                <a:spcPct val="90000"/>
              </a:lnSpc>
              <a:spcBef>
                <a:spcPts val="500"/>
              </a:spcBef>
              <a:buFont typeface="AppleSymbols" charset="0"/>
              <a:buChar char="☐"/>
            </a:pPr>
            <a:r>
              <a:rPr lang="en-US" altLang="en-US" sz="2800" dirty="0">
                <a:latin typeface="+mn-lt"/>
                <a:ea typeface="+mn-ea"/>
                <a:cs typeface="+mn-cs"/>
              </a:rPr>
              <a:t>Blurry in appearance</a:t>
            </a:r>
          </a:p>
          <a:p>
            <a:pPr marL="917575" lvl="1" indent="-454025">
              <a:lnSpc>
                <a:spcPct val="90000"/>
              </a:lnSpc>
              <a:spcBef>
                <a:spcPts val="500"/>
              </a:spcBef>
              <a:buFont typeface="AppleSymbols" charset="0"/>
              <a:buChar char="☐"/>
            </a:pPr>
            <a:r>
              <a:rPr lang="en-US" altLang="en-US" sz="2800" dirty="0">
                <a:latin typeface="+mn-lt"/>
                <a:ea typeface="+mn-ea"/>
                <a:cs typeface="+mn-cs"/>
              </a:rPr>
              <a:t>Relatively small file size</a:t>
            </a:r>
          </a:p>
          <a:p>
            <a:pPr>
              <a:buClrTx/>
              <a:buFontTx/>
              <a:buNone/>
            </a:pPr>
            <a:r>
              <a:rPr lang="en-US" altLang="en-US" sz="2200" kern="1200" dirty="0"/>
              <a:t>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06590" y="3291616"/>
            <a:ext cx="3908990" cy="225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90000" tIns="45000" rIns="90000" bIns="4500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463550" indent="-463550">
              <a:lnSpc>
                <a:spcPct val="90000"/>
              </a:lnSpc>
              <a:spcBef>
                <a:spcPts val="1000"/>
              </a:spcBef>
              <a:buClrTx/>
              <a:buFont typeface="Wingdings" charset="2"/>
              <a:buChar char="q"/>
            </a:pPr>
            <a:r>
              <a:rPr lang="en-US" altLang="en-US" sz="2800" dirty="0">
                <a:latin typeface="+mn-lt"/>
                <a:ea typeface="+mn-ea"/>
                <a:cs typeface="+mn-cs"/>
              </a:rPr>
              <a:t>HIGH </a:t>
            </a:r>
            <a:r>
              <a:rPr lang="en-US" altLang="en-US" sz="2800" dirty="0" smtClean="0">
                <a:latin typeface="+mn-lt"/>
                <a:ea typeface="+mn-ea"/>
                <a:cs typeface="+mn-cs"/>
              </a:rPr>
              <a:t>RESOLUTION</a:t>
            </a:r>
            <a:endParaRPr lang="en-US" altLang="en-US" sz="2800" dirty="0">
              <a:latin typeface="+mn-lt"/>
              <a:ea typeface="+mn-ea"/>
              <a:cs typeface="+mn-cs"/>
            </a:endParaRPr>
          </a:p>
          <a:p>
            <a:pPr marL="917575" lvl="1" indent="-454025">
              <a:lnSpc>
                <a:spcPct val="90000"/>
              </a:lnSpc>
              <a:spcBef>
                <a:spcPts val="500"/>
              </a:spcBef>
              <a:buFont typeface="AppleSymbols" charset="0"/>
              <a:buChar char="☐"/>
            </a:pPr>
            <a:r>
              <a:rPr lang="en-US" altLang="en-US" sz="2800" dirty="0">
                <a:latin typeface="+mn-lt"/>
                <a:ea typeface="+mn-ea"/>
                <a:cs typeface="+mn-cs"/>
              </a:rPr>
              <a:t>Very clear in appearance</a:t>
            </a:r>
          </a:p>
          <a:p>
            <a:pPr marL="917575" lvl="1" indent="-454025">
              <a:lnSpc>
                <a:spcPct val="90000"/>
              </a:lnSpc>
              <a:spcBef>
                <a:spcPts val="500"/>
              </a:spcBef>
              <a:buFont typeface="AppleSymbols" charset="0"/>
              <a:buChar char="☐"/>
            </a:pPr>
            <a:r>
              <a:rPr lang="en-US" altLang="en-US" sz="2800" dirty="0" smtClean="0">
                <a:latin typeface="+mn-lt"/>
                <a:ea typeface="+mn-ea"/>
                <a:cs typeface="+mn-cs"/>
              </a:rPr>
              <a:t>Relatively </a:t>
            </a:r>
            <a:r>
              <a:rPr lang="en-US" altLang="en-US" sz="2800" dirty="0">
                <a:latin typeface="+mn-lt"/>
                <a:ea typeface="+mn-ea"/>
                <a:cs typeface="+mn-cs"/>
              </a:rPr>
              <a:t>large file size</a:t>
            </a:r>
          </a:p>
        </p:txBody>
      </p:sp>
    </p:spTree>
    <p:extLst>
      <p:ext uri="{BB962C8B-B14F-4D97-AF65-F5344CB8AC3E}">
        <p14:creationId xmlns:p14="http://schemas.microsoft.com/office/powerpoint/2010/main" val="1584816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Modes of Digital </a:t>
            </a:r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Black &amp; White - uses only true black and true </a:t>
            </a:r>
            <a:r>
              <a:rPr lang="en-US" dirty="0" smtClean="0"/>
              <a:t>white.</a:t>
            </a:r>
            <a:endParaRPr lang="en-US" dirty="0"/>
          </a:p>
          <a:p>
            <a:r>
              <a:rPr lang="en-US" dirty="0"/>
              <a:t>Grayscale - uses true black, true white, and all shades of gray in </a:t>
            </a:r>
            <a:r>
              <a:rPr lang="en-US" dirty="0" smtClean="0"/>
              <a:t>between.</a:t>
            </a:r>
            <a:endParaRPr lang="en-US" dirty="0"/>
          </a:p>
          <a:p>
            <a:r>
              <a:rPr lang="en-US" dirty="0"/>
              <a:t>True Color - all possible color </a:t>
            </a:r>
            <a:r>
              <a:rPr lang="en-US" dirty="0" smtClean="0"/>
              <a:t>combinations.</a:t>
            </a:r>
            <a:endParaRPr lang="en-US" dirty="0"/>
          </a:p>
          <a:p>
            <a:r>
              <a:rPr lang="en-US" dirty="0"/>
              <a:t>RGB (Red, Green, Blue) - optimized for viewing on a </a:t>
            </a:r>
            <a:r>
              <a:rPr lang="en-US" dirty="0" smtClean="0"/>
              <a:t>screen.</a:t>
            </a:r>
            <a:endParaRPr lang="en-US" dirty="0"/>
          </a:p>
          <a:p>
            <a:r>
              <a:rPr lang="en-US" dirty="0" smtClean="0"/>
              <a:t>CMYK </a:t>
            </a:r>
            <a:r>
              <a:rPr lang="en-US" dirty="0"/>
              <a:t>(Cyan, Yellow, Magenta, Black) - optimized for printing </a:t>
            </a:r>
            <a:r>
              <a:rPr lang="en-US" dirty="0" smtClean="0"/>
              <a:t>purposes.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18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425"/>
              </a:spcAft>
            </a:pPr>
            <a:r>
              <a:rPr lang="en-US" altLang="en-US" dirty="0"/>
              <a:t>Color Depth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number of distinct colors a graphic is capable of </a:t>
            </a:r>
            <a:r>
              <a:rPr lang="en-US" dirty="0" smtClean="0"/>
              <a:t>displaying.</a:t>
            </a:r>
            <a:endParaRPr lang="en-US" dirty="0"/>
          </a:p>
          <a:p>
            <a:r>
              <a:rPr lang="en-US" dirty="0"/>
              <a:t>Related to color </a:t>
            </a:r>
            <a:r>
              <a:rPr lang="en-US" dirty="0" smtClean="0"/>
              <a:t>mode:</a:t>
            </a:r>
            <a:endParaRPr lang="en-US" dirty="0"/>
          </a:p>
          <a:p>
            <a:pPr lvl="1"/>
            <a:r>
              <a:rPr lang="en-US" dirty="0"/>
              <a:t>1-Bit : Black &amp; White</a:t>
            </a:r>
          </a:p>
          <a:p>
            <a:pPr lvl="1"/>
            <a:r>
              <a:rPr lang="en-US" dirty="0"/>
              <a:t>8-Bit : Indexed Color (256 colors)</a:t>
            </a:r>
          </a:p>
          <a:p>
            <a:pPr lvl="1"/>
            <a:r>
              <a:rPr lang="en-US" dirty="0"/>
              <a:t>24-Bit : True Color (16.7 million colors)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7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Graphic File Formats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smtClean="0"/>
              <a:t>JPEG (JPG)</a:t>
            </a:r>
            <a:endParaRPr lang="en-US" dirty="0"/>
          </a:p>
          <a:p>
            <a:pPr lvl="1"/>
            <a:r>
              <a:rPr lang="en-US" dirty="0" smtClean="0"/>
              <a:t>Most </a:t>
            </a:r>
            <a:r>
              <a:rPr lang="en-US" dirty="0"/>
              <a:t>common graphic file </a:t>
            </a:r>
            <a:r>
              <a:rPr lang="en-US" dirty="0" smtClean="0"/>
              <a:t>format.</a:t>
            </a:r>
            <a:endParaRPr lang="en-US" dirty="0"/>
          </a:p>
          <a:p>
            <a:pPr lvl="1"/>
            <a:r>
              <a:rPr lang="en-US" dirty="0" smtClean="0"/>
              <a:t>Full </a:t>
            </a:r>
            <a:r>
              <a:rPr lang="en-US" dirty="0"/>
              <a:t>color graphic format (16.7 million colors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 smtClean="0"/>
              <a:t>Relatively </a:t>
            </a:r>
            <a:r>
              <a:rPr lang="en-US" dirty="0"/>
              <a:t>small file </a:t>
            </a:r>
            <a:r>
              <a:rPr lang="en-US" dirty="0" smtClean="0"/>
              <a:t>size.</a:t>
            </a:r>
            <a:endParaRPr lang="en-US" dirty="0"/>
          </a:p>
          <a:p>
            <a:r>
              <a:rPr lang="en-US" dirty="0"/>
              <a:t>.GIF</a:t>
            </a:r>
          </a:p>
          <a:p>
            <a:pPr lvl="1"/>
            <a:r>
              <a:rPr lang="en-US" dirty="0" smtClean="0"/>
              <a:t>Indexed </a:t>
            </a:r>
            <a:r>
              <a:rPr lang="en-US" dirty="0"/>
              <a:t>color format </a:t>
            </a:r>
            <a:r>
              <a:rPr lang="en-US" dirty="0" smtClean="0"/>
              <a:t>(256 colors).</a:t>
            </a:r>
            <a:endParaRPr lang="en-US" dirty="0"/>
          </a:p>
          <a:p>
            <a:pPr lvl="1"/>
            <a:r>
              <a:rPr lang="en-US" dirty="0" smtClean="0"/>
              <a:t>Supports </a:t>
            </a:r>
            <a:r>
              <a:rPr lang="en-US" dirty="0"/>
              <a:t>simple transparency </a:t>
            </a:r>
            <a:r>
              <a:rPr lang="en-US" dirty="0" smtClean="0"/>
              <a:t>layer.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09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Graphic File Formats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/>
              <a:t>PNG</a:t>
            </a:r>
          </a:p>
          <a:p>
            <a:pPr lvl="1"/>
            <a:r>
              <a:rPr lang="en-US" dirty="0" smtClean="0"/>
              <a:t>Supports </a:t>
            </a:r>
            <a:r>
              <a:rPr lang="en-US" dirty="0"/>
              <a:t>advanced </a:t>
            </a:r>
            <a:r>
              <a:rPr lang="en-US" dirty="0" smtClean="0"/>
              <a:t>transparency.</a:t>
            </a:r>
            <a:endParaRPr lang="en-US" dirty="0"/>
          </a:p>
          <a:p>
            <a:pPr lvl="1"/>
            <a:r>
              <a:rPr lang="en-US" dirty="0" smtClean="0"/>
              <a:t>Relatively </a:t>
            </a:r>
            <a:r>
              <a:rPr lang="en-US" dirty="0"/>
              <a:t>average file </a:t>
            </a:r>
            <a:r>
              <a:rPr lang="en-US" dirty="0" smtClean="0"/>
              <a:t>size.</a:t>
            </a:r>
            <a:endParaRPr lang="en-US" dirty="0"/>
          </a:p>
          <a:p>
            <a:pPr lvl="1"/>
            <a:r>
              <a:rPr lang="en-US" dirty="0" smtClean="0"/>
              <a:t>Can </a:t>
            </a:r>
            <a:r>
              <a:rPr lang="en-US" dirty="0"/>
              <a:t>be interlaced, optimizing for internet </a:t>
            </a:r>
            <a:r>
              <a:rPr lang="en-US" dirty="0" smtClean="0"/>
              <a:t>use.</a:t>
            </a:r>
            <a:endParaRPr lang="en-US" dirty="0"/>
          </a:p>
          <a:p>
            <a:r>
              <a:rPr lang="en-US" dirty="0"/>
              <a:t>.</a:t>
            </a:r>
            <a:r>
              <a:rPr lang="en-US" dirty="0" smtClean="0"/>
              <a:t>TIFF (TIF)</a:t>
            </a:r>
            <a:endParaRPr lang="en-US" dirty="0"/>
          </a:p>
          <a:p>
            <a:pPr lvl="1"/>
            <a:r>
              <a:rPr lang="en-US" dirty="0" smtClean="0"/>
              <a:t>Versatile </a:t>
            </a:r>
            <a:r>
              <a:rPr lang="en-US" dirty="0"/>
              <a:t>graphic type that can use a variety of color </a:t>
            </a:r>
            <a:r>
              <a:rPr lang="en-US" dirty="0" smtClean="0"/>
              <a:t>formats.</a:t>
            </a:r>
            <a:endParaRPr lang="en-US" dirty="0"/>
          </a:p>
          <a:p>
            <a:pPr lvl="1"/>
            <a:r>
              <a:rPr lang="en-US" dirty="0" smtClean="0"/>
              <a:t>Format  </a:t>
            </a:r>
            <a:r>
              <a:rPr lang="en-US" dirty="0"/>
              <a:t>works best for desktop publishing or print </a:t>
            </a:r>
            <a:r>
              <a:rPr lang="en-US" dirty="0" smtClean="0"/>
              <a:t>work.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08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Graphic File Formats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.TGA</a:t>
            </a:r>
          </a:p>
          <a:p>
            <a:pPr lvl="1"/>
            <a:r>
              <a:rPr lang="en-US" dirty="0" smtClean="0"/>
              <a:t>Format </a:t>
            </a:r>
            <a:r>
              <a:rPr lang="en-US" dirty="0"/>
              <a:t>most commonly used by digital </a:t>
            </a:r>
            <a:r>
              <a:rPr lang="en-US" dirty="0" smtClean="0"/>
              <a:t>scanners.</a:t>
            </a:r>
            <a:endParaRPr lang="en-US" dirty="0"/>
          </a:p>
          <a:p>
            <a:pPr lvl="1"/>
            <a:r>
              <a:rPr lang="en-US" dirty="0" smtClean="0"/>
              <a:t>Full </a:t>
            </a:r>
            <a:r>
              <a:rPr lang="en-US" dirty="0"/>
              <a:t>color format (16.7 million colors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 smtClean="0"/>
              <a:t>Relatively </a:t>
            </a:r>
            <a:r>
              <a:rPr lang="en-US" dirty="0"/>
              <a:t>large file </a:t>
            </a:r>
            <a:r>
              <a:rPr lang="en-US" dirty="0" smtClean="0"/>
              <a:t>size.</a:t>
            </a:r>
            <a:endParaRPr lang="en-US" dirty="0"/>
          </a:p>
          <a:p>
            <a:r>
              <a:rPr lang="en-US" dirty="0"/>
              <a:t>.PSD</a:t>
            </a:r>
          </a:p>
          <a:p>
            <a:pPr lvl="1"/>
            <a:r>
              <a:rPr lang="en-US" dirty="0" smtClean="0"/>
              <a:t>Native </a:t>
            </a:r>
            <a:r>
              <a:rPr lang="en-US" dirty="0"/>
              <a:t>file type used by </a:t>
            </a:r>
            <a:r>
              <a:rPr lang="en-US" dirty="0" smtClean="0"/>
              <a:t>Adobe Photoshop.</a:t>
            </a:r>
            <a:endParaRPr lang="en-US" dirty="0"/>
          </a:p>
          <a:p>
            <a:pPr lvl="1"/>
            <a:r>
              <a:rPr lang="en-US" dirty="0" smtClean="0"/>
              <a:t>Does </a:t>
            </a:r>
            <a:r>
              <a:rPr lang="en-US" dirty="0"/>
              <a:t>not compress layers of a design, allowing for future </a:t>
            </a:r>
            <a:r>
              <a:rPr lang="en-US" dirty="0" smtClean="0"/>
              <a:t>editing.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only be opened and edited by </a:t>
            </a:r>
            <a:r>
              <a:rPr lang="en-US" dirty="0" smtClean="0"/>
              <a:t>Photoshop.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2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Helps identify objects in a </a:t>
            </a:r>
            <a:r>
              <a:rPr lang="en-US" dirty="0" smtClean="0"/>
              <a:t>design.</a:t>
            </a:r>
            <a:endParaRPr lang="en-US" dirty="0"/>
          </a:p>
          <a:p>
            <a:r>
              <a:rPr lang="en-US" dirty="0"/>
              <a:t>Creates visual flow in a </a:t>
            </a:r>
            <a:r>
              <a:rPr lang="en-US" dirty="0" smtClean="0"/>
              <a:t>design.</a:t>
            </a:r>
            <a:endParaRPr lang="en-US" dirty="0"/>
          </a:p>
          <a:p>
            <a:r>
              <a:rPr lang="en-US" dirty="0"/>
              <a:t>Communicates feelings and moods to the audience or </a:t>
            </a:r>
            <a:r>
              <a:rPr lang="en-US" dirty="0" smtClean="0"/>
              <a:t>viewer.</a:t>
            </a:r>
            <a:endParaRPr lang="en-US" dirty="0"/>
          </a:p>
          <a:p>
            <a:r>
              <a:rPr lang="en-US" dirty="0"/>
              <a:t>Consists of hue, saturation, and </a:t>
            </a:r>
            <a:r>
              <a:rPr lang="en-US" dirty="0" smtClean="0"/>
              <a:t>brightness.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3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Particular colors in a design can communicate certain moods and feelings to the audience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942340" y="3022600"/>
            <a:ext cx="7281863" cy="2681288"/>
            <a:chOff x="392" y="2000"/>
            <a:chExt cx="4587" cy="1689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08" y="2000"/>
              <a:ext cx="1706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40680" bIns="0">
              <a:spAutoFit/>
            </a:bodyPr>
            <a:lstStyle>
              <a:lvl1pPr marL="39688"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altLang="en-US">
                  <a:solidFill>
                    <a:srgbClr val="A40800"/>
                  </a:solidFill>
                  <a:latin typeface="Arial Bold" charset="0"/>
                  <a:ea typeface="Arial Bold" charset="0"/>
                  <a:cs typeface="Arial Bold" charset="0"/>
                </a:rPr>
                <a:t>RED </a:t>
              </a:r>
              <a:r>
                <a:rPr lang="en-US" altLang="en-US">
                  <a:solidFill>
                    <a:srgbClr val="A40800"/>
                  </a:solidFill>
                  <a:ea typeface="Arial" charset="0"/>
                  <a:cs typeface="Arial" charset="0"/>
                </a:rPr>
                <a:t>- excitement, anger, 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altLang="en-US">
                  <a:solidFill>
                    <a:srgbClr val="A40800"/>
                  </a:solidFill>
                  <a:ea typeface="Arial" charset="0"/>
                  <a:cs typeface="Arial" charset="0"/>
                </a:rPr>
                <a:t>           danger, love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92" y="2448"/>
              <a:ext cx="1555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40680" bIns="0">
              <a:spAutoFit/>
            </a:bodyPr>
            <a:lstStyle>
              <a:lvl1pPr marL="39688"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altLang="en-US">
                  <a:solidFill>
                    <a:srgbClr val="003DCC"/>
                  </a:solidFill>
                  <a:latin typeface="Arial Bold" charset="0"/>
                  <a:ea typeface="Arial Bold" charset="0"/>
                  <a:cs typeface="Arial Bold" charset="0"/>
                </a:rPr>
                <a:t>BLUE </a:t>
              </a:r>
              <a:r>
                <a:rPr lang="en-US" altLang="en-US">
                  <a:solidFill>
                    <a:srgbClr val="003DCC"/>
                  </a:solidFill>
                  <a:ea typeface="Arial" charset="0"/>
                  <a:cs typeface="Arial" charset="0"/>
                </a:rPr>
                <a:t>- calm, sadness, 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altLang="en-US">
                  <a:solidFill>
                    <a:srgbClr val="003DCC"/>
                  </a:solidFill>
                  <a:ea typeface="Arial" charset="0"/>
                  <a:cs typeface="Arial" charset="0"/>
                </a:rPr>
                <a:t>             serenity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08" y="3344"/>
              <a:ext cx="2163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40680" bIns="0">
              <a:spAutoFit/>
            </a:bodyPr>
            <a:lstStyle>
              <a:lvl1pPr marL="39688"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altLang="en-US">
                  <a:solidFill>
                    <a:srgbClr val="F3EB00"/>
                  </a:solidFill>
                  <a:latin typeface="Arial Bold" charset="0"/>
                  <a:ea typeface="Arial Bold" charset="0"/>
                  <a:cs typeface="Arial Bold" charset="0"/>
                </a:rPr>
                <a:t>YELLOW </a:t>
              </a:r>
              <a:r>
                <a:rPr lang="en-US" altLang="en-US">
                  <a:solidFill>
                    <a:srgbClr val="F3EB00"/>
                  </a:solidFill>
                  <a:ea typeface="Arial" charset="0"/>
                  <a:cs typeface="Arial" charset="0"/>
                </a:rPr>
                <a:t>- cowardice, sympathy 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altLang="en-US">
                  <a:solidFill>
                    <a:srgbClr val="F3EB00"/>
                  </a:solidFill>
                  <a:ea typeface="Arial" charset="0"/>
                  <a:cs typeface="Arial" charset="0"/>
                </a:rPr>
                <a:t>                   cheerfulness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072" y="2000"/>
              <a:ext cx="190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40680" bIns="0">
              <a:spAutoFit/>
            </a:bodyPr>
            <a:lstStyle>
              <a:lvl1pPr marL="39688"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altLang="en-US">
                  <a:solidFill>
                    <a:srgbClr val="FD9A00"/>
                  </a:solidFill>
                  <a:latin typeface="Arial Bold" charset="0"/>
                  <a:ea typeface="Arial Bold" charset="0"/>
                  <a:cs typeface="Arial Bold" charset="0"/>
                </a:rPr>
                <a:t>ORANGE </a:t>
              </a:r>
              <a:r>
                <a:rPr lang="en-US" altLang="en-US">
                  <a:solidFill>
                    <a:srgbClr val="FD9A00"/>
                  </a:solidFill>
                  <a:ea typeface="Arial" charset="0"/>
                  <a:cs typeface="Arial" charset="0"/>
                </a:rPr>
                <a:t>- liveliness, energy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altLang="en-US">
                  <a:solidFill>
                    <a:srgbClr val="FD9A00"/>
                  </a:solidFill>
                  <a:ea typeface="Arial" charset="0"/>
                  <a:cs typeface="Arial" charset="0"/>
                </a:rPr>
                <a:t>                   warmth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072" y="2448"/>
              <a:ext cx="1674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40680" bIns="0">
              <a:spAutoFit/>
            </a:bodyPr>
            <a:lstStyle>
              <a:lvl1pPr marL="39688"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dirty="0">
                  <a:solidFill>
                    <a:srgbClr val="8500AF"/>
                  </a:solidFill>
                  <a:latin typeface="Arial Bold" charset="0"/>
                  <a:ea typeface="Arial Bold" charset="0"/>
                  <a:cs typeface="Arial Bold" charset="0"/>
                </a:rPr>
                <a:t>PURPLE </a:t>
              </a:r>
              <a:r>
                <a:rPr lang="en-US" altLang="en-US" dirty="0">
                  <a:solidFill>
                    <a:srgbClr val="8500AF"/>
                  </a:solidFill>
                  <a:ea typeface="Arial" charset="0"/>
                  <a:cs typeface="Arial" charset="0"/>
                </a:rPr>
                <a:t>- royalty, dignity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dirty="0">
                  <a:solidFill>
                    <a:srgbClr val="8500AF"/>
                  </a:solidFill>
                  <a:ea typeface="Arial" charset="0"/>
                  <a:cs typeface="Arial" charset="0"/>
                </a:rPr>
                <a:t>                  mystery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072" y="2896"/>
              <a:ext cx="1803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40680" bIns="0">
              <a:spAutoFit/>
            </a:bodyPr>
            <a:lstStyle>
              <a:lvl1pPr marL="39688"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altLang="en-US">
                  <a:solidFill>
                    <a:srgbClr val="3A3A76"/>
                  </a:solidFill>
                  <a:latin typeface="Arial Bold" charset="0"/>
                  <a:ea typeface="Arial Bold" charset="0"/>
                  <a:cs typeface="Arial Bold" charset="0"/>
                </a:rPr>
                <a:t>BLACK </a:t>
              </a:r>
              <a:r>
                <a:rPr lang="en-US" altLang="en-US">
                  <a:solidFill>
                    <a:srgbClr val="3A3A76"/>
                  </a:solidFill>
                  <a:ea typeface="Arial" charset="0"/>
                  <a:cs typeface="Arial" charset="0"/>
                </a:rPr>
                <a:t>- mourning, despair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altLang="en-US">
                  <a:solidFill>
                    <a:srgbClr val="3A3A76"/>
                  </a:solidFill>
                  <a:ea typeface="Arial" charset="0"/>
                  <a:cs typeface="Arial" charset="0"/>
                </a:rPr>
                <a:t>                sophistication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072" y="3344"/>
              <a:ext cx="1771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40680" bIns="0">
              <a:spAutoFit/>
            </a:bodyPr>
            <a:lstStyle>
              <a:lvl1pPr marL="39688"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1pPr>
              <a:lvl2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496888" algn="l"/>
                  <a:tab pos="954088" algn="l"/>
                  <a:tab pos="1411288" algn="l"/>
                  <a:tab pos="1868488" algn="l"/>
                  <a:tab pos="2325688" algn="l"/>
                  <a:tab pos="2782888" algn="l"/>
                  <a:tab pos="3240088" algn="l"/>
                  <a:tab pos="3697288" algn="l"/>
                  <a:tab pos="4154488" algn="l"/>
                  <a:tab pos="4611688" algn="l"/>
                  <a:tab pos="5068888" algn="l"/>
                  <a:tab pos="5526088" algn="l"/>
                  <a:tab pos="5983288" algn="l"/>
                  <a:tab pos="6440488" algn="l"/>
                  <a:tab pos="6897688" algn="l"/>
                  <a:tab pos="7354888" algn="l"/>
                  <a:tab pos="7812088" algn="l"/>
                  <a:tab pos="8269288" algn="l"/>
                  <a:tab pos="8726488" algn="l"/>
                  <a:tab pos="9183688" algn="l"/>
                </a:tabLst>
                <a:defRPr>
                  <a:solidFill>
                    <a:srgbClr val="000000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altLang="en-US">
                  <a:solidFill>
                    <a:srgbClr val="B3B3B3"/>
                  </a:solidFill>
                  <a:latin typeface="Arial Bold" charset="0"/>
                  <a:ea typeface="Arial Bold" charset="0"/>
                  <a:cs typeface="Arial Bold" charset="0"/>
                </a:rPr>
                <a:t>WHITE </a:t>
              </a:r>
              <a:r>
                <a:rPr lang="en-US" altLang="en-US">
                  <a:solidFill>
                    <a:srgbClr val="B3B3B3"/>
                  </a:solidFill>
                  <a:ea typeface="Arial" charset="0"/>
                  <a:cs typeface="Arial" charset="0"/>
                </a:rPr>
                <a:t>- innocence, purity,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altLang="en-US">
                  <a:solidFill>
                    <a:srgbClr val="B3B3B3"/>
                  </a:solidFill>
                  <a:ea typeface="Arial" charset="0"/>
                  <a:cs typeface="Arial" charset="0"/>
                </a:rPr>
                <a:t>               faith</a:t>
              </a:r>
            </a:p>
          </p:txBody>
        </p:sp>
      </p:grp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906780" y="4490720"/>
            <a:ext cx="2444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40680" bIns="0">
            <a:spAutoFit/>
          </a:bodyPr>
          <a:lstStyle>
            <a:lvl1pPr marL="39688">
              <a:tabLst>
                <a:tab pos="39688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39688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9688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9688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9688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558E28"/>
                </a:solidFill>
                <a:latin typeface="Arial Bold" charset="0"/>
                <a:ea typeface="Arial Bold" charset="0"/>
                <a:cs typeface="Arial Bold" charset="0"/>
              </a:rPr>
              <a:t>GREEN </a:t>
            </a:r>
            <a:r>
              <a:rPr lang="en-US" altLang="en-US">
                <a:solidFill>
                  <a:srgbClr val="558E28"/>
                </a:solidFill>
                <a:ea typeface="Arial" charset="0"/>
                <a:cs typeface="Arial" charset="0"/>
              </a:rPr>
              <a:t>- envy, luck,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dirty="0">
                <a:solidFill>
                  <a:srgbClr val="558E28"/>
                </a:solidFill>
                <a:ea typeface="Arial" charset="0"/>
                <a:cs typeface="Arial" charset="0"/>
              </a:rPr>
              <a:t>                peacefulness</a:t>
            </a:r>
          </a:p>
        </p:txBody>
      </p:sp>
    </p:spTree>
    <p:extLst>
      <p:ext uri="{BB962C8B-B14F-4D97-AF65-F5344CB8AC3E}">
        <p14:creationId xmlns:p14="http://schemas.microsoft.com/office/powerpoint/2010/main" val="125481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Colors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Colors across from each other on the color wheel work well together when used in a design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3030538"/>
            <a:ext cx="26162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43500" y="3114675"/>
            <a:ext cx="30654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Example : Purple and Green</a:t>
            </a:r>
          </a:p>
        </p:txBody>
      </p:sp>
    </p:spTree>
    <p:extLst>
      <p:ext uri="{BB962C8B-B14F-4D97-AF65-F5344CB8AC3E}">
        <p14:creationId xmlns:p14="http://schemas.microsoft.com/office/powerpoint/2010/main" val="174367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name given to a color</a:t>
            </a:r>
          </a:p>
          <a:p>
            <a:pPr lvl="1"/>
            <a:r>
              <a:rPr lang="en-US" dirty="0" smtClean="0"/>
              <a:t>Within </a:t>
            </a:r>
            <a:r>
              <a:rPr lang="en-US" dirty="0"/>
              <a:t>a particular hue, a variety of individual colors can be created by changing saturation and brightness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56000"/>
            <a:ext cx="26828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85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amount of hue used in a particular </a:t>
            </a:r>
            <a:r>
              <a:rPr lang="en-US" dirty="0" smtClean="0"/>
              <a:t>color.</a:t>
            </a:r>
            <a:endParaRPr lang="en-US" dirty="0"/>
          </a:p>
          <a:p>
            <a:pPr lvl="1"/>
            <a:r>
              <a:rPr lang="en-US" dirty="0"/>
              <a:t>Example : PURPLE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711926" y="2854960"/>
            <a:ext cx="3675063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90000" tIns="45000" rIns="90000" bIns="4500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buClrTx/>
              <a:buFontTx/>
              <a:buNone/>
            </a:pPr>
            <a:endParaRPr lang="en-US" altLang="en-US" sz="2400" kern="1200" dirty="0"/>
          </a:p>
          <a:p>
            <a:pPr>
              <a:buClrTx/>
              <a:buFontTx/>
              <a:buNone/>
            </a:pPr>
            <a:r>
              <a:rPr lang="en-US" altLang="en-US" sz="2400" kern="1200" dirty="0"/>
              <a:t>Less saturated with the purple </a:t>
            </a:r>
            <a:r>
              <a:rPr lang="en-US" altLang="en-US" sz="2400" kern="1200" dirty="0" smtClean="0"/>
              <a:t>hue.</a:t>
            </a:r>
            <a:endParaRPr lang="en-US" altLang="en-US" sz="2400" kern="1200" dirty="0"/>
          </a:p>
          <a:p>
            <a:pPr>
              <a:buClrTx/>
              <a:buFontTx/>
              <a:buNone/>
            </a:pPr>
            <a:endParaRPr lang="en-US" altLang="en-US" sz="2400" kern="1200" dirty="0"/>
          </a:p>
          <a:p>
            <a:pPr>
              <a:buClrTx/>
              <a:buFontTx/>
              <a:buNone/>
            </a:pPr>
            <a:endParaRPr lang="en-US" altLang="en-US" sz="2400" kern="1200" dirty="0"/>
          </a:p>
          <a:p>
            <a:pPr>
              <a:buClrTx/>
              <a:buFontTx/>
              <a:buNone/>
            </a:pPr>
            <a:r>
              <a:rPr lang="en-US" altLang="en-US" sz="2400" kern="1200" dirty="0"/>
              <a:t>More saturated with the purple </a:t>
            </a:r>
            <a:r>
              <a:rPr lang="en-US" altLang="en-US" sz="2400" kern="1200" dirty="0" smtClean="0"/>
              <a:t>hue.</a:t>
            </a:r>
            <a:endParaRPr lang="en-US" altLang="en-US" sz="2400" kern="1200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476851" y="2858135"/>
            <a:ext cx="1114425" cy="1152525"/>
            <a:chOff x="1976" y="2088"/>
            <a:chExt cx="702" cy="726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48" y="2160"/>
              <a:ext cx="558" cy="582"/>
            </a:xfrm>
            <a:prstGeom prst="rect">
              <a:avLst/>
            </a:prstGeom>
            <a:solidFill>
              <a:srgbClr val="D3A7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kern="1200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" y="2088"/>
              <a:ext cx="702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476851" y="4344035"/>
            <a:ext cx="1114425" cy="1152525"/>
            <a:chOff x="1976" y="3024"/>
            <a:chExt cx="702" cy="726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48" y="3096"/>
              <a:ext cx="558" cy="582"/>
            </a:xfrm>
            <a:prstGeom prst="rect">
              <a:avLst/>
            </a:prstGeom>
            <a:solidFill>
              <a:srgbClr val="8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kern="1200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" y="3024"/>
              <a:ext cx="702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080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light or dark a color appears; adding black or white changes a color’s </a:t>
            </a:r>
            <a:r>
              <a:rPr lang="en-US" dirty="0" smtClean="0"/>
              <a:t>brightness.</a:t>
            </a:r>
            <a:endParaRPr lang="en-US" dirty="0"/>
          </a:p>
          <a:p>
            <a:pPr lvl="1"/>
            <a:r>
              <a:rPr lang="en-US" dirty="0"/>
              <a:t>Example : GREEN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82056" y="3257233"/>
            <a:ext cx="3675063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90000" tIns="45000" rIns="90000" bIns="4500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buClrTx/>
              <a:buFontTx/>
              <a:buNone/>
            </a:pPr>
            <a:endParaRPr lang="en-US" altLang="en-US" sz="2400" kern="1200" dirty="0"/>
          </a:p>
          <a:p>
            <a:pPr>
              <a:buClrTx/>
              <a:buFontTx/>
              <a:buNone/>
            </a:pPr>
            <a:r>
              <a:rPr lang="en-US" altLang="en-US" sz="2400" kern="1200" dirty="0"/>
              <a:t>Bright Green (white added to a green hue</a:t>
            </a:r>
            <a:r>
              <a:rPr lang="en-US" altLang="en-US" sz="2400" kern="1200" dirty="0" smtClean="0"/>
              <a:t>).</a:t>
            </a:r>
            <a:endParaRPr lang="en-US" altLang="en-US" sz="2400" kern="1200" dirty="0"/>
          </a:p>
          <a:p>
            <a:pPr>
              <a:buClrTx/>
              <a:buFontTx/>
              <a:buNone/>
            </a:pPr>
            <a:endParaRPr lang="en-US" altLang="en-US" sz="2400" kern="1200" dirty="0"/>
          </a:p>
          <a:p>
            <a:pPr>
              <a:buClrTx/>
              <a:buFontTx/>
              <a:buNone/>
            </a:pPr>
            <a:endParaRPr lang="en-US" altLang="en-US" sz="2400" kern="1200" dirty="0"/>
          </a:p>
          <a:p>
            <a:pPr>
              <a:buClrTx/>
              <a:buFontTx/>
              <a:buNone/>
            </a:pPr>
            <a:r>
              <a:rPr lang="en-US" altLang="en-US" sz="2400" kern="1200" dirty="0"/>
              <a:t>Dark Green (black added to green hue</a:t>
            </a:r>
            <a:r>
              <a:rPr lang="en-US" altLang="en-US" sz="2400" kern="1200" dirty="0" smtClean="0"/>
              <a:t>).</a:t>
            </a:r>
            <a:endParaRPr lang="en-US" altLang="en-US" sz="2400" kern="1200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05681" y="3274699"/>
            <a:ext cx="1182688" cy="1230313"/>
            <a:chOff x="1824" y="2097"/>
            <a:chExt cx="745" cy="77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915" y="2188"/>
              <a:ext cx="563" cy="594"/>
            </a:xfrm>
            <a:prstGeom prst="rect">
              <a:avLst/>
            </a:prstGeom>
            <a:solidFill>
              <a:srgbClr val="72FF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kern="1200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097"/>
              <a:ext cx="745" cy="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05681" y="4746309"/>
            <a:ext cx="1182688" cy="1231900"/>
            <a:chOff x="1824" y="3024"/>
            <a:chExt cx="745" cy="776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915" y="3115"/>
              <a:ext cx="564" cy="594"/>
            </a:xfrm>
            <a:prstGeom prst="rect">
              <a:avLst/>
            </a:prstGeom>
            <a:solidFill>
              <a:srgbClr val="254F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kern="1200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024"/>
              <a:ext cx="745" cy="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171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Give direction to a </a:t>
            </a:r>
            <a:r>
              <a:rPr lang="en-US" dirty="0" smtClean="0"/>
              <a:t>design.</a:t>
            </a:r>
            <a:endParaRPr lang="en-US" dirty="0"/>
          </a:p>
          <a:p>
            <a:r>
              <a:rPr lang="en-US" dirty="0"/>
              <a:t>Create movement in a </a:t>
            </a:r>
            <a:r>
              <a:rPr lang="en-US" dirty="0" smtClean="0"/>
              <a:t>design.</a:t>
            </a:r>
            <a:endParaRPr lang="en-US" dirty="0"/>
          </a:p>
          <a:p>
            <a:r>
              <a:rPr lang="en-US" dirty="0"/>
              <a:t>Thick lines show importance, thin lines demonstrate quick </a:t>
            </a:r>
            <a:r>
              <a:rPr lang="en-US" dirty="0" smtClean="0"/>
              <a:t>movement.</a:t>
            </a:r>
            <a:endParaRPr lang="en-US" dirty="0"/>
          </a:p>
          <a:p>
            <a:r>
              <a:rPr lang="en-US" dirty="0"/>
              <a:t>Could be vertical, horizontal, diagonal, or curved </a:t>
            </a:r>
            <a:r>
              <a:rPr lang="en-US" dirty="0" smtClean="0"/>
              <a:t>lines.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52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C9A900AE-FFCF-2D47-B7B9-CB8D4612136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612F2995-356A-4340-9C5F-3474325B93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Media I PowerPoint Template</Template>
  <TotalTime>74</TotalTime>
  <Words>962</Words>
  <Application>Microsoft Office PowerPoint</Application>
  <PresentationFormat>On-screen Show (4:3)</PresentationFormat>
  <Paragraphs>179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 Unicode MS</vt:lpstr>
      <vt:lpstr>AppleSymbols</vt:lpstr>
      <vt:lpstr>Arial</vt:lpstr>
      <vt:lpstr>Arial Bold</vt:lpstr>
      <vt:lpstr>Calibri</vt:lpstr>
      <vt:lpstr>Calibri Light</vt:lpstr>
      <vt:lpstr>Wingdings</vt:lpstr>
      <vt:lpstr>Office Theme</vt:lpstr>
      <vt:lpstr>Custom Design</vt:lpstr>
      <vt:lpstr>Adobe Visual Design 2.00 Identifying design elements when preparing images (10%) 7.00 Identifying design elements when preparing illustrations (1%) 12.00 Identifying design elements when preparing page layouts (6%)</vt:lpstr>
      <vt:lpstr>Part 1: Elements of Design</vt:lpstr>
      <vt:lpstr>Color</vt:lpstr>
      <vt:lpstr>Color</vt:lpstr>
      <vt:lpstr>Complementary Colors</vt:lpstr>
      <vt:lpstr>Hue</vt:lpstr>
      <vt:lpstr>Saturation</vt:lpstr>
      <vt:lpstr>Brightness</vt:lpstr>
      <vt:lpstr>Lines</vt:lpstr>
      <vt:lpstr>Lines</vt:lpstr>
      <vt:lpstr>Shape</vt:lpstr>
      <vt:lpstr>Texture</vt:lpstr>
      <vt:lpstr>Part 2: Principles of Design</vt:lpstr>
      <vt:lpstr>Proportion</vt:lpstr>
      <vt:lpstr>Balance</vt:lpstr>
      <vt:lpstr>Rhythm</vt:lpstr>
      <vt:lpstr>Emphasis</vt:lpstr>
      <vt:lpstr>Unity/Harmony</vt:lpstr>
      <vt:lpstr>Part 3 Digital Graphics</vt:lpstr>
      <vt:lpstr>Digital Graphics</vt:lpstr>
      <vt:lpstr>Resolution</vt:lpstr>
      <vt:lpstr>Color Modes of Digital Graphics</vt:lpstr>
      <vt:lpstr>Color Depth</vt:lpstr>
      <vt:lpstr>Common Graphic File Formats</vt:lpstr>
      <vt:lpstr>Common Graphic File Formats</vt:lpstr>
      <vt:lpstr>Common Graphic File Formats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###.##  #% Objective Wording</dc:title>
  <dc:creator>Microsoft Office User</dc:creator>
  <cp:lastModifiedBy>Stiles, Natasha (CAM)</cp:lastModifiedBy>
  <cp:revision>12</cp:revision>
  <dcterms:created xsi:type="dcterms:W3CDTF">2016-04-26T14:56:30Z</dcterms:created>
  <dcterms:modified xsi:type="dcterms:W3CDTF">2017-01-13T17:36:15Z</dcterms:modified>
</cp:coreProperties>
</file>