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jp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7"/>
  </p:notesMasterIdLst>
  <p:sldIdLst>
    <p:sldId id="258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42"/>
    <p:restoredTop sz="94643"/>
  </p:normalViewPr>
  <p:slideViewPr>
    <p:cSldViewPr snapToGrid="0" snapToObjects="1">
      <p:cViewPr varScale="1">
        <p:scale>
          <a:sx n="81" d="100"/>
          <a:sy n="81" d="100"/>
        </p:scale>
        <p:origin x="184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60A43-39B8-B640-BA77-E723B7410569}" type="datetimeFigureOut">
              <a:rPr lang="en-US" smtClean="0"/>
              <a:t>3/3/17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C16F5-2CFC-3140-83FB-7588D989E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16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948" b="2349"/>
          <a:stretch/>
        </p:blipFill>
        <p:spPr>
          <a:xfrm>
            <a:off x="0" y="1289154"/>
            <a:ext cx="9144000" cy="502170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0" y="6336632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>
            <a:off x="0" y="0"/>
            <a:ext cx="9145255" cy="1407804"/>
            <a:chOff x="-1255" y="204537"/>
            <a:chExt cx="9145255" cy="1407804"/>
          </a:xfrm>
        </p:grpSpPr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125"/>
            <a:stretch/>
          </p:blipFill>
          <p:spPr>
            <a:xfrm>
              <a:off x="-1255" y="314790"/>
              <a:ext cx="9145255" cy="1297551"/>
            </a:xfrm>
            <a:prstGeom prst="rect">
              <a:avLst/>
            </a:prstGeom>
            <a:solidFill>
              <a:srgbClr val="000000">
                <a:shade val="95000"/>
              </a:srgbClr>
            </a:solidFill>
            <a:ln w="57150" cap="sq">
              <a:noFill/>
              <a:miter lim="800000"/>
            </a:ln>
            <a:effectLst/>
          </p:spPr>
        </p:pic>
        <p:cxnSp>
          <p:nvCxnSpPr>
            <p:cNvPr id="20" name="Straight Connector 19"/>
            <p:cNvCxnSpPr/>
            <p:nvPr userDrawn="1"/>
          </p:nvCxnSpPr>
          <p:spPr>
            <a:xfrm>
              <a:off x="0" y="204537"/>
              <a:ext cx="914400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0" y="1587114"/>
              <a:ext cx="914400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4865060"/>
            <a:ext cx="7898130" cy="1201102"/>
          </a:xfrm>
          <a:prstGeom prst="rect">
            <a:avLst/>
          </a:prstGeom>
        </p:spPr>
        <p:txBody>
          <a:bodyPr anchor="b"/>
          <a:lstStyle>
            <a:lvl1pPr algn="l" hangingPunct="1"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pPr hangingPunct="1">
              <a:lnSpc>
                <a:spcPct val="90000"/>
              </a:lnSpc>
            </a:pPr>
            <a:r>
              <a:rPr lang="en-US" altLang="en-US" sz="2800" dirty="0" smtClean="0">
                <a:latin typeface="Calibri" charset="0"/>
              </a:rPr>
              <a:t>Objective ###.##  #%</a:t>
            </a:r>
            <a:br>
              <a:rPr lang="en-US" altLang="en-US" sz="2800" dirty="0" smtClean="0">
                <a:latin typeface="Calibri" charset="0"/>
              </a:rPr>
            </a:br>
            <a:r>
              <a:rPr lang="en-US" altLang="en-US" sz="2400" dirty="0" smtClean="0">
                <a:latin typeface="Calibri" charset="0"/>
              </a:rPr>
              <a:t>Objective Wording</a:t>
            </a:r>
            <a:endParaRPr lang="en-US" altLang="en-US" sz="2400" dirty="0">
              <a:latin typeface="Calibri" charset="0"/>
            </a:endParaRPr>
          </a:p>
        </p:txBody>
      </p:sp>
      <p:sp>
        <p:nvSpPr>
          <p:cNvPr id="23" name="Date Placeholder 1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5212080" cy="365125"/>
          </a:xfrm>
        </p:spPr>
        <p:txBody>
          <a:bodyPr/>
          <a:lstStyle/>
          <a:p>
            <a:r>
              <a:rPr lang="en-US" altLang="en-US" dirty="0" smtClean="0"/>
              <a:t>© ExplorNet’s Centers for Quality Teaching and Learning</a:t>
            </a: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28015" y="6423660"/>
            <a:ext cx="5156200" cy="296863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altLang="en-US" dirty="0" smtClean="0"/>
              <a:t>© ExplorNet’s Centers for Quality Teaching and Learning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7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1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16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40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58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3/3/17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44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3/3/17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40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3/3/17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83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3/3/17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28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3/3/17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2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" y="68580"/>
            <a:ext cx="9144000" cy="724907"/>
          </a:xfrm>
          <a:prstGeom prst="rect">
            <a:avLst/>
          </a:prstGeom>
        </p:spPr>
      </p:pic>
      <p:sp>
        <p:nvSpPr>
          <p:cNvPr id="8" name="Title Placeholder 8"/>
          <p:cNvSpPr>
            <a:spLocks noGrp="1"/>
          </p:cNvSpPr>
          <p:nvPr>
            <p:ph type="title"/>
          </p:nvPr>
        </p:nvSpPr>
        <p:spPr>
          <a:xfrm>
            <a:off x="434340" y="731520"/>
            <a:ext cx="82753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Line 6"/>
          <p:cNvSpPr>
            <a:spLocks noChangeShapeType="1"/>
          </p:cNvSpPr>
          <p:nvPr userDrawn="1"/>
        </p:nvSpPr>
        <p:spPr bwMode="auto">
          <a:xfrm>
            <a:off x="439738" y="1684020"/>
            <a:ext cx="8253412" cy="1588"/>
          </a:xfrm>
          <a:prstGeom prst="line">
            <a:avLst/>
          </a:prstGeom>
          <a:noFill/>
          <a:ln w="57240" cap="flat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8229600" cy="4343718"/>
          </a:xfrm>
        </p:spPr>
        <p:txBody>
          <a:bodyPr>
            <a:normAutofit/>
          </a:bodyPr>
          <a:lstStyle>
            <a:lvl1pPr marL="463550" indent="-463550">
              <a:buFont typeface="Wingdings" charset="2"/>
              <a:buChar char="q"/>
              <a:tabLst/>
              <a:defRPr sz="2800"/>
            </a:lvl1pPr>
            <a:lvl2pPr marL="917575" indent="-454025">
              <a:buFont typeface="AppleSymbols" charset="0"/>
              <a:buChar char="☐"/>
              <a:tabLst/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23228" y="6390005"/>
            <a:ext cx="5154612" cy="330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 altLang="en-US" dirty="0" smtClean="0"/>
              <a:t>© ExplorNet’s Centers for Quality Teaching and Learning</a:t>
            </a:r>
          </a:p>
        </p:txBody>
      </p:sp>
    </p:spTree>
    <p:extLst>
      <p:ext uri="{BB962C8B-B14F-4D97-AF65-F5344CB8AC3E}">
        <p14:creationId xmlns:p14="http://schemas.microsoft.com/office/powerpoint/2010/main" val="1067159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3/3/17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57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65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6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3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3/3/17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3/3/17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5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3/3/17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1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3/3/17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3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3/3/17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9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3/3/17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0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5212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en-US" dirty="0" smtClean="0"/>
              <a:t>© ExplorNet’s Centers for Quality Teaching and Learning</a:t>
            </a:r>
          </a:p>
        </p:txBody>
      </p:sp>
    </p:spTree>
    <p:extLst>
      <p:ext uri="{BB962C8B-B14F-4D97-AF65-F5344CB8AC3E}">
        <p14:creationId xmlns:p14="http://schemas.microsoft.com/office/powerpoint/2010/main" val="136663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73740-0AE5-794E-86C8-451EF8728995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6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helpx.adobe.com/animate/using/timeline.html" TargetMode="Externa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5074920"/>
            <a:ext cx="7898130" cy="1201102"/>
          </a:xfrm>
        </p:spPr>
        <p:txBody>
          <a:bodyPr>
            <a:normAutofit/>
          </a:bodyPr>
          <a:lstStyle/>
          <a:p>
            <a:r>
              <a:rPr lang="en-US" altLang="en-US" sz="2800">
                <a:latin typeface="Calibri" charset="0"/>
              </a:rPr>
              <a:t>Objective </a:t>
            </a:r>
            <a:r>
              <a:rPr lang="en-US" altLang="en-US" sz="2800" smtClean="0">
                <a:latin typeface="Calibri" charset="0"/>
              </a:rPr>
              <a:t>103.03 </a:t>
            </a:r>
            <a:r>
              <a:rPr lang="en-US" altLang="en-US" sz="2800" dirty="0" smtClean="0">
                <a:latin typeface="Calibri" charset="0"/>
              </a:rPr>
              <a:t>4%</a:t>
            </a:r>
            <a:r>
              <a:rPr lang="en-US" altLang="en-US" sz="2800" dirty="0">
                <a:latin typeface="Calibri" charset="0"/>
              </a:rPr>
              <a:t/>
            </a:r>
            <a:br>
              <a:rPr lang="en-US" altLang="en-US" sz="2800" dirty="0">
                <a:latin typeface="Calibri" charset="0"/>
              </a:rPr>
            </a:br>
            <a:r>
              <a:rPr lang="en-US" altLang="en-US" sz="2400" dirty="0" smtClean="0">
                <a:latin typeface="Calibri" charset="0"/>
              </a:rPr>
              <a:t>Utilize appropriate tools and methods to produce digital animation.</a:t>
            </a:r>
            <a:endParaRPr lang="en-US" sz="2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196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ActionScript 3 vs. HTML5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Action Script 3 is the </a:t>
            </a:r>
            <a:r>
              <a:rPr lang="en-US" dirty="0"/>
              <a:t>programming language for the Adobe </a:t>
            </a:r>
            <a:r>
              <a:rPr lang="en-US" dirty="0" smtClean="0"/>
              <a:t>Flash/Animate projects.</a:t>
            </a:r>
          </a:p>
          <a:p>
            <a:r>
              <a:rPr lang="en-US" dirty="0" smtClean="0"/>
              <a:t>Web </a:t>
            </a:r>
            <a:r>
              <a:rPr lang="en-US" dirty="0"/>
              <a:t>browsers cannot render Flash </a:t>
            </a:r>
            <a:r>
              <a:rPr lang="en-US" dirty="0" smtClean="0"/>
              <a:t>media without the plugin, Flash Player.</a:t>
            </a:r>
          </a:p>
          <a:p>
            <a:r>
              <a:rPr lang="en-US" dirty="0" smtClean="0"/>
              <a:t>HTML5</a:t>
            </a:r>
            <a:r>
              <a:rPr lang="en-US" dirty="0"/>
              <a:t> can be used as an alternative to </a:t>
            </a:r>
            <a:r>
              <a:rPr lang="en-US" dirty="0" smtClean="0"/>
              <a:t>Flash media (so Flash Player is not required).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Both </a:t>
            </a:r>
            <a:r>
              <a:rPr lang="en-US" dirty="0"/>
              <a:t>include features for playing audio and video within web pages, </a:t>
            </a:r>
            <a:r>
              <a:rPr lang="en-US" dirty="0" smtClean="0"/>
              <a:t>play </a:t>
            </a:r>
            <a:r>
              <a:rPr lang="en-US" dirty="0"/>
              <a:t>some basic HTML5 browser games and </a:t>
            </a:r>
            <a:r>
              <a:rPr lang="en-US" dirty="0" smtClean="0"/>
              <a:t>use integrated</a:t>
            </a:r>
            <a:r>
              <a:rPr lang="en-US" dirty="0"/>
              <a:t> vector </a:t>
            </a:r>
            <a:r>
              <a:rPr lang="en-US" dirty="0" smtClean="0"/>
              <a:t>graphics.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61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a New Project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Common tips for beginning an animation:</a:t>
            </a:r>
          </a:p>
          <a:p>
            <a:pPr lvl="1"/>
            <a:r>
              <a:rPr lang="en-US" dirty="0"/>
              <a:t>Use ActionScript 3 for most </a:t>
            </a:r>
            <a:r>
              <a:rPr lang="en-US" dirty="0" smtClean="0"/>
              <a:t>animations.</a:t>
            </a:r>
            <a:endParaRPr lang="en-US" dirty="0"/>
          </a:p>
          <a:p>
            <a:pPr lvl="1"/>
            <a:r>
              <a:rPr lang="en-US" dirty="0"/>
              <a:t>Set stage size to match final output </a:t>
            </a:r>
            <a:r>
              <a:rPr lang="en-US" dirty="0" smtClean="0"/>
              <a:t>size.</a:t>
            </a:r>
            <a:endParaRPr lang="en-US" dirty="0"/>
          </a:p>
          <a:p>
            <a:pPr lvl="1"/>
            <a:r>
              <a:rPr lang="en-US" dirty="0"/>
              <a:t>Check frame </a:t>
            </a:r>
            <a:r>
              <a:rPr lang="en-US" dirty="0" smtClean="0"/>
              <a:t>rate.</a:t>
            </a:r>
            <a:endParaRPr lang="en-US" dirty="0"/>
          </a:p>
          <a:p>
            <a:pPr lvl="1"/>
            <a:r>
              <a:rPr lang="en-US" dirty="0"/>
              <a:t>Select </a:t>
            </a:r>
            <a:r>
              <a:rPr lang="en-US" dirty="0" smtClean="0"/>
              <a:t>background first.</a:t>
            </a:r>
            <a:endParaRPr lang="en-US" dirty="0"/>
          </a:p>
          <a:p>
            <a:pPr lvl="1"/>
            <a:r>
              <a:rPr lang="en-US" dirty="0"/>
              <a:t>Auto Save is </a:t>
            </a:r>
            <a:r>
              <a:rPr lang="en-US" dirty="0" smtClean="0"/>
              <a:t>helpful.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hape 18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83477" y="3522133"/>
            <a:ext cx="3759889" cy="24865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9879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Tweens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8443912" cy="4343718"/>
          </a:xfrm>
        </p:spPr>
        <p:txBody>
          <a:bodyPr/>
          <a:lstStyle/>
          <a:p>
            <a:r>
              <a:rPr lang="en-US" dirty="0" smtClean="0"/>
              <a:t>Motion Tween </a:t>
            </a:r>
            <a:r>
              <a:rPr lang="en-US" dirty="0"/>
              <a:t>- Most common type of movement. Objects (as symbols) can change position, rotation, alpha and size.</a:t>
            </a:r>
          </a:p>
          <a:p>
            <a:r>
              <a:rPr lang="en-US" dirty="0"/>
              <a:t>Shape </a:t>
            </a:r>
            <a:r>
              <a:rPr lang="en-US" dirty="0" smtClean="0"/>
              <a:t>Tween </a:t>
            </a:r>
            <a:r>
              <a:rPr lang="en-US" dirty="0"/>
              <a:t>- Objects can morph from one shape or color to another shape or color as defined by </a:t>
            </a:r>
            <a:r>
              <a:rPr lang="en-US" dirty="0" smtClean="0"/>
              <a:t>keyframes</a:t>
            </a:r>
          </a:p>
          <a:p>
            <a:r>
              <a:rPr lang="en-US" dirty="0" smtClean="0"/>
              <a:t>Classic Tween </a:t>
            </a:r>
            <a:r>
              <a:rPr lang="en-US" dirty="0"/>
              <a:t>- Older way to animate, great for simple movement.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hape 19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57600" y="5204687"/>
            <a:ext cx="5322897" cy="1172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7704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 Adjustments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Transparency</a:t>
            </a:r>
            <a:r>
              <a:rPr lang="en-US" b="1" dirty="0" smtClean="0"/>
              <a:t> </a:t>
            </a:r>
            <a:r>
              <a:rPr lang="en-US" dirty="0"/>
              <a:t>can be done in the properties panel or in the color </a:t>
            </a:r>
            <a:r>
              <a:rPr lang="en-US" dirty="0" smtClean="0"/>
              <a:t>palette.</a:t>
            </a:r>
          </a:p>
          <a:p>
            <a:pPr lvl="0"/>
            <a:r>
              <a:rPr lang="en-US" dirty="0" smtClean="0"/>
              <a:t>Normally </a:t>
            </a:r>
            <a:r>
              <a:rPr lang="en-US" dirty="0"/>
              <a:t>used to make an object gradually fade in or fade </a:t>
            </a:r>
            <a:r>
              <a:rPr lang="en-US" dirty="0" smtClean="0"/>
              <a:t>out.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hape 20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58830" y="3169450"/>
            <a:ext cx="2693277" cy="3553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2501" y="3625078"/>
            <a:ext cx="3699431" cy="2651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19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Anchor Point Adjustments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088" y="1894863"/>
            <a:ext cx="8229600" cy="4343718"/>
          </a:xfrm>
        </p:spPr>
        <p:txBody>
          <a:bodyPr/>
          <a:lstStyle/>
          <a:p>
            <a:r>
              <a:rPr lang="en-US" dirty="0"/>
              <a:t>Anchor Point</a:t>
            </a:r>
          </a:p>
          <a:p>
            <a:pPr lvl="1"/>
            <a:r>
              <a:rPr lang="en-US" dirty="0"/>
              <a:t>Rotation axis of an </a:t>
            </a:r>
            <a:r>
              <a:rPr lang="en-US" dirty="0" smtClean="0"/>
              <a:t>object.</a:t>
            </a:r>
            <a:endParaRPr lang="en-US" dirty="0"/>
          </a:p>
          <a:p>
            <a:r>
              <a:rPr lang="en-US" dirty="0" smtClean="0"/>
              <a:t>Use anchor point to set where movement should occur.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hape 2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9057" y="4028327"/>
            <a:ext cx="2405000" cy="1834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8294" y="4027253"/>
            <a:ext cx="2658575" cy="18363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224"/>
          <p:cNvSpPr/>
          <p:nvPr/>
        </p:nvSpPr>
        <p:spPr>
          <a:xfrm rot="-2794279">
            <a:off x="3970216" y="5048852"/>
            <a:ext cx="595678" cy="1725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91425" tIns="91425" rIns="91425" bIns="91425" anchor="ctr" anchorCtr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" name="Shape 2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9492" y="4017788"/>
            <a:ext cx="2404977" cy="18552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226"/>
          <p:cNvSpPr txBox="1">
            <a:spLocks noGrp="1"/>
          </p:cNvSpPr>
          <p:nvPr/>
        </p:nvSpPr>
        <p:spPr>
          <a:xfrm>
            <a:off x="789058" y="5964601"/>
            <a:ext cx="2405100" cy="330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Pivot Points start in the center</a:t>
            </a:r>
          </a:p>
        </p:txBody>
      </p:sp>
      <p:sp>
        <p:nvSpPr>
          <p:cNvPr id="10" name="Shape 227"/>
          <p:cNvSpPr txBox="1">
            <a:spLocks noGrp="1"/>
          </p:cNvSpPr>
          <p:nvPr/>
        </p:nvSpPr>
        <p:spPr>
          <a:xfrm>
            <a:off x="3445033" y="5964601"/>
            <a:ext cx="2405100" cy="330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Move pivot to new rotation point</a:t>
            </a:r>
          </a:p>
        </p:txBody>
      </p:sp>
      <p:sp>
        <p:nvSpPr>
          <p:cNvPr id="11" name="Shape 228"/>
          <p:cNvSpPr txBox="1">
            <a:spLocks noGrp="1"/>
          </p:cNvSpPr>
          <p:nvPr/>
        </p:nvSpPr>
        <p:spPr>
          <a:xfrm>
            <a:off x="6260383" y="5964601"/>
            <a:ext cx="2405100" cy="330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Makes movement more natural</a:t>
            </a:r>
          </a:p>
        </p:txBody>
      </p:sp>
    </p:spTree>
    <p:extLst>
      <p:ext uri="{BB962C8B-B14F-4D97-AF65-F5344CB8AC3E}">
        <p14:creationId xmlns:p14="http://schemas.microsoft.com/office/powerpoint/2010/main" val="197437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Animate Workspace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81" y="1800298"/>
            <a:ext cx="6896746" cy="442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00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Panels in Animate Workspace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Stage</a:t>
            </a:r>
          </a:p>
          <a:p>
            <a:r>
              <a:rPr lang="en-US" dirty="0" smtClean="0"/>
              <a:t>Timeline</a:t>
            </a:r>
          </a:p>
          <a:p>
            <a:r>
              <a:rPr lang="en-US" dirty="0" smtClean="0"/>
              <a:t>Properties Panel</a:t>
            </a:r>
          </a:p>
          <a:p>
            <a:r>
              <a:rPr lang="en-US" dirty="0" smtClean="0"/>
              <a:t>Library Panel</a:t>
            </a:r>
          </a:p>
          <a:p>
            <a:r>
              <a:rPr lang="en-US" dirty="0" smtClean="0"/>
              <a:t>Tools Panel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7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8496434" cy="4343718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rectangular area where you place graphic content when creating Animate </a:t>
            </a:r>
            <a:r>
              <a:rPr lang="en-US" dirty="0" smtClean="0"/>
              <a:t>documents.</a:t>
            </a:r>
          </a:p>
          <a:p>
            <a:r>
              <a:rPr lang="en-US" dirty="0"/>
              <a:t>To change the view of the Stage as you work, zoom in and out.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help you position items on the Stage, you can use the grid, guides, and rulers.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44" b="24917"/>
          <a:stretch/>
        </p:blipFill>
        <p:spPr>
          <a:xfrm>
            <a:off x="5076833" y="4164764"/>
            <a:ext cx="3865692" cy="253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70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Defaults to only </a:t>
            </a:r>
            <a:r>
              <a:rPr lang="en-US" dirty="0"/>
              <a:t>one layer.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organize </a:t>
            </a:r>
            <a:r>
              <a:rPr lang="en-US" dirty="0" smtClean="0"/>
              <a:t>artwork</a:t>
            </a:r>
            <a:r>
              <a:rPr lang="en-US" dirty="0"/>
              <a:t> </a:t>
            </a:r>
            <a:r>
              <a:rPr lang="en-US" dirty="0" smtClean="0"/>
              <a:t>and animation add </a:t>
            </a:r>
            <a:r>
              <a:rPr lang="en-US" dirty="0"/>
              <a:t>more </a:t>
            </a:r>
            <a:r>
              <a:rPr lang="en-US" dirty="0" smtClean="0"/>
              <a:t>layers.</a:t>
            </a:r>
          </a:p>
          <a:p>
            <a:r>
              <a:rPr lang="en-US" dirty="0" smtClean="0"/>
              <a:t>You </a:t>
            </a:r>
            <a:r>
              <a:rPr lang="en-US" dirty="0"/>
              <a:t>can also hide, lock, or rearrange layers. </a:t>
            </a:r>
            <a:endParaRPr lang="en-US" dirty="0" smtClean="0"/>
          </a:p>
          <a:p>
            <a:r>
              <a:rPr lang="en-US" dirty="0" smtClean="0"/>
              <a:t>Each layer is made up of frames.</a:t>
            </a:r>
          </a:p>
          <a:p>
            <a:r>
              <a:rPr lang="en-US" dirty="0" smtClean="0">
                <a:hlinkClick r:id="rId2"/>
              </a:rPr>
              <a:t>Timeline Video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18" r="63487" b="-855"/>
          <a:stretch/>
        </p:blipFill>
        <p:spPr>
          <a:xfrm>
            <a:off x="3291937" y="3905572"/>
            <a:ext cx="5369425" cy="241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45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Panel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4714848" cy="4343718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rovides </a:t>
            </a:r>
            <a:r>
              <a:rPr lang="en-US" dirty="0"/>
              <a:t>easy access to </a:t>
            </a:r>
            <a:r>
              <a:rPr lang="en-US" dirty="0" smtClean="0"/>
              <a:t>properties of </a:t>
            </a:r>
            <a:r>
              <a:rPr lang="en-US" dirty="0"/>
              <a:t>the current selection, either on the Stage or in the </a:t>
            </a:r>
            <a:r>
              <a:rPr lang="en-US" dirty="0" smtClean="0"/>
              <a:t>Timeline.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55" b="38070"/>
          <a:stretch/>
        </p:blipFill>
        <p:spPr>
          <a:xfrm>
            <a:off x="5548394" y="1797803"/>
            <a:ext cx="2882684" cy="476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1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Panel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4559865" cy="4343718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here symbols are stored </a:t>
            </a:r>
            <a:r>
              <a:rPr lang="en-US" dirty="0"/>
              <a:t>and </a:t>
            </a:r>
            <a:r>
              <a:rPr lang="en-US" dirty="0" smtClean="0"/>
              <a:t>organized in Animate.</a:t>
            </a:r>
          </a:p>
          <a:p>
            <a:r>
              <a:rPr lang="en-US" dirty="0" smtClean="0"/>
              <a:t>Includes those created in Animate as well as imported </a:t>
            </a:r>
            <a:r>
              <a:rPr lang="en-US" dirty="0"/>
              <a:t>files, including bitmap graphics, sound files, and video </a:t>
            </a:r>
            <a:r>
              <a:rPr lang="en-US" dirty="0" smtClean="0"/>
              <a:t>clips.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837" y="1840209"/>
            <a:ext cx="3444365" cy="432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39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Panel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5334780" cy="4343718"/>
          </a:xfrm>
        </p:spPr>
        <p:txBody>
          <a:bodyPr/>
          <a:lstStyle/>
          <a:p>
            <a:r>
              <a:rPr lang="en-US" dirty="0"/>
              <a:t>The Tools panel is divided into four </a:t>
            </a:r>
            <a:r>
              <a:rPr lang="en-US" dirty="0" smtClean="0"/>
              <a:t>sections: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tools area </a:t>
            </a:r>
            <a:r>
              <a:rPr lang="en-US" dirty="0" smtClean="0"/>
              <a:t>with drawing</a:t>
            </a:r>
            <a:r>
              <a:rPr lang="en-US" dirty="0"/>
              <a:t>, painting, and selection </a:t>
            </a:r>
            <a:r>
              <a:rPr lang="en-US" dirty="0" smtClean="0"/>
              <a:t>tools.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view area </a:t>
            </a:r>
            <a:r>
              <a:rPr lang="en-US" dirty="0" smtClean="0"/>
              <a:t>for </a:t>
            </a:r>
            <a:r>
              <a:rPr lang="en-US" dirty="0"/>
              <a:t>zooming and </a:t>
            </a:r>
            <a:r>
              <a:rPr lang="en-US" dirty="0" smtClean="0"/>
              <a:t>panning.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colors </a:t>
            </a:r>
            <a:r>
              <a:rPr lang="en-US" dirty="0" smtClean="0"/>
              <a:t>area for changing fill and stroke.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options area contains </a:t>
            </a:r>
            <a:r>
              <a:rPr lang="en-US" dirty="0" smtClean="0"/>
              <a:t>attributes for </a:t>
            </a:r>
            <a:r>
              <a:rPr lang="en-US" dirty="0"/>
              <a:t>the currently selected </a:t>
            </a:r>
            <a:r>
              <a:rPr lang="en-US" dirty="0" smtClean="0"/>
              <a:t>tool.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063" y="1828800"/>
            <a:ext cx="3236141" cy="315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0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Customize Workspace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Your Animate workspace can be changed to best meet your needs as a video editor.</a:t>
            </a:r>
          </a:p>
          <a:p>
            <a:pPr lvl="1"/>
            <a:r>
              <a:rPr lang="en-US" dirty="0" smtClean="0"/>
              <a:t>Change document views</a:t>
            </a:r>
          </a:p>
          <a:p>
            <a:pPr lvl="1"/>
            <a:r>
              <a:rPr lang="en-US" dirty="0" smtClean="0"/>
              <a:t>Rearrange/resize windows and panels</a:t>
            </a:r>
          </a:p>
          <a:p>
            <a:pPr lvl="1"/>
            <a:r>
              <a:rPr lang="en-US" dirty="0" smtClean="0"/>
              <a:t>Add or remove tools on toolbar</a:t>
            </a:r>
          </a:p>
          <a:p>
            <a:pPr lvl="1"/>
            <a:r>
              <a:rPr lang="en-US" dirty="0" smtClean="0"/>
              <a:t>Create and save custom workspace</a:t>
            </a:r>
          </a:p>
          <a:p>
            <a:r>
              <a:rPr lang="en-US" dirty="0" smtClean="0"/>
              <a:t>These same techniques can be used to customize other Adobe software.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72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06E8116E-A0A6-194E-8D1C-5687C1BBBCD7}" vid="{C9A900AE-FFCF-2D47-B7B9-CB8D4612136F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06E8116E-A0A6-194E-8D1C-5687C1BBBCD7}" vid="{612F2995-356A-4340-9C5F-3474325B938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Media I PowerPoint Template</Template>
  <TotalTime>253</TotalTime>
  <Words>444</Words>
  <Application>Microsoft Macintosh PowerPoint</Application>
  <PresentationFormat>On-screen Show (4:3)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AppleSymbols</vt:lpstr>
      <vt:lpstr>Calibri</vt:lpstr>
      <vt:lpstr>Calibri Light</vt:lpstr>
      <vt:lpstr>Wingdings</vt:lpstr>
      <vt:lpstr>Arial</vt:lpstr>
      <vt:lpstr>Office Theme</vt:lpstr>
      <vt:lpstr>Custom Design</vt:lpstr>
      <vt:lpstr>Objective 103.03 4% Utilize appropriate tools and methods to produce digital animation.</vt:lpstr>
      <vt:lpstr>Animate Workspace</vt:lpstr>
      <vt:lpstr>Panels in Animate Workspace</vt:lpstr>
      <vt:lpstr>Stage</vt:lpstr>
      <vt:lpstr>Timeline</vt:lpstr>
      <vt:lpstr>Properties Panel</vt:lpstr>
      <vt:lpstr>Library Panel</vt:lpstr>
      <vt:lpstr>Tools Panel</vt:lpstr>
      <vt:lpstr>Customize Workspace</vt:lpstr>
      <vt:lpstr>ActionScript 3 vs. HTML5</vt:lpstr>
      <vt:lpstr>Starting a New Project</vt:lpstr>
      <vt:lpstr>Tweens</vt:lpstr>
      <vt:lpstr>Alpha Adjustments</vt:lpstr>
      <vt:lpstr>Anchor Point Adjustments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 ###.##  #% Objective Wording</dc:title>
  <dc:creator>Microsoft Office User</dc:creator>
  <cp:lastModifiedBy>Microsoft Office User</cp:lastModifiedBy>
  <cp:revision>22</cp:revision>
  <dcterms:created xsi:type="dcterms:W3CDTF">2016-04-26T14:56:30Z</dcterms:created>
  <dcterms:modified xsi:type="dcterms:W3CDTF">2017-03-03T14:37:38Z</dcterms:modified>
</cp:coreProperties>
</file>