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42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184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9948" b="2349"/>
          <a:stretch/>
        </p:blipFill>
        <p:spPr>
          <a:xfrm>
            <a:off x="0" y="1289154"/>
            <a:ext cx="9144000" cy="502170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36632"/>
            <a:ext cx="9144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 userDrawn="1"/>
        </p:nvGrpSpPr>
        <p:grpSpPr>
          <a:xfrm>
            <a:off x="0" y="0"/>
            <a:ext cx="9145255" cy="1407804"/>
            <a:chOff x="-1255" y="204537"/>
            <a:chExt cx="9145255" cy="1407804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125"/>
            <a:stretch/>
          </p:blipFill>
          <p:spPr>
            <a:xfrm>
              <a:off x="-1255" y="314790"/>
              <a:ext cx="9145255" cy="1297551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57150" cap="sq">
              <a:noFill/>
              <a:miter lim="800000"/>
            </a:ln>
            <a:effectLst/>
          </p:spPr>
        </p:pic>
        <p:cxnSp>
          <p:nvCxnSpPr>
            <p:cNvPr id="20" name="Straight Connector 19"/>
            <p:cNvCxnSpPr/>
            <p:nvPr userDrawn="1"/>
          </p:nvCxnSpPr>
          <p:spPr>
            <a:xfrm>
              <a:off x="0" y="204537"/>
              <a:ext cx="914400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0" y="1587114"/>
              <a:ext cx="9144000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4865060"/>
            <a:ext cx="7898130" cy="1201102"/>
          </a:xfrm>
          <a:prstGeom prst="rect">
            <a:avLst/>
          </a:prstGeom>
        </p:spPr>
        <p:txBody>
          <a:bodyPr anchor="b"/>
          <a:lstStyle>
            <a:lvl1pPr algn="l" hangingPunct="1">
              <a:lnSpc>
                <a:spcPct val="90000"/>
              </a:lnSpc>
              <a:defRPr sz="5400">
                <a:solidFill>
                  <a:schemeClr val="bg1"/>
                </a:solidFill>
              </a:defRPr>
            </a:lvl1pPr>
          </a:lstStyle>
          <a:p>
            <a:pPr hangingPunct="1">
              <a:lnSpc>
                <a:spcPct val="90000"/>
              </a:lnSpc>
            </a:pPr>
            <a:r>
              <a:rPr lang="en-US" altLang="en-US" sz="2800" dirty="0" smtClean="0">
                <a:latin typeface="Calibri" charset="0"/>
              </a:rPr>
              <a:t>Objective ###.##  #%</a:t>
            </a:r>
            <a:br>
              <a:rPr lang="en-US" altLang="en-US" sz="2800" dirty="0" smtClean="0">
                <a:latin typeface="Calibri" charset="0"/>
              </a:rPr>
            </a:br>
            <a:r>
              <a:rPr lang="en-US" altLang="en-US" sz="2400" dirty="0" smtClean="0">
                <a:latin typeface="Calibri" charset="0"/>
              </a:rPr>
              <a:t>Objective Wording</a:t>
            </a:r>
            <a:endParaRPr lang="en-US" altLang="en-US" sz="2400" dirty="0">
              <a:latin typeface="Calibri" charset="0"/>
            </a:endParaRPr>
          </a:p>
        </p:txBody>
      </p:sp>
      <p:sp>
        <p:nvSpPr>
          <p:cNvPr id="23" name="Date Placeholder 1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5212080" cy="365125"/>
          </a:xfrm>
        </p:spPr>
        <p:txBody>
          <a:bodyPr/>
          <a:lstStyle/>
          <a:p>
            <a:r>
              <a:rPr lang="en-US" altLang="en-US" dirty="0" smtClean="0"/>
              <a:t>© ExplorNet’s Centers for Quality Teaching and Learning</a:t>
            </a:r>
          </a:p>
        </p:txBody>
      </p:sp>
      <p:sp>
        <p:nvSpPr>
          <p:cNvPr id="24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28015" y="6423660"/>
            <a:ext cx="5156200" cy="2968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altLang="en-US" dirty="0" smtClean="0"/>
              <a:t>© ExplorNet’s Centers for Quality Teaching and Learning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7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1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5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44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40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83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8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2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" y="68580"/>
            <a:ext cx="9144000" cy="724907"/>
          </a:xfrm>
          <a:prstGeom prst="rect">
            <a:avLst/>
          </a:prstGeom>
        </p:spPr>
      </p:pic>
      <p:sp>
        <p:nvSpPr>
          <p:cNvPr id="8" name="Title Placeholder 8"/>
          <p:cNvSpPr>
            <a:spLocks noGrp="1"/>
          </p:cNvSpPr>
          <p:nvPr>
            <p:ph type="title"/>
          </p:nvPr>
        </p:nvSpPr>
        <p:spPr>
          <a:xfrm>
            <a:off x="434340" y="731520"/>
            <a:ext cx="8275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439738" y="1684020"/>
            <a:ext cx="8253412" cy="1588"/>
          </a:xfrm>
          <a:prstGeom prst="line">
            <a:avLst/>
          </a:prstGeom>
          <a:noFill/>
          <a:ln w="57240" cap="flat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46088" y="1817371"/>
            <a:ext cx="8229600" cy="4343718"/>
          </a:xfrm>
        </p:spPr>
        <p:txBody>
          <a:bodyPr>
            <a:normAutofit/>
          </a:bodyPr>
          <a:lstStyle>
            <a:lvl1pPr marL="463550" indent="-463550">
              <a:buFont typeface="Wingdings" charset="2"/>
              <a:buChar char="q"/>
              <a:tabLst/>
              <a:defRPr sz="2800"/>
            </a:lvl1pPr>
            <a:lvl2pPr marL="917575" indent="-454025">
              <a:buFont typeface="AppleSymbols" charset="0"/>
              <a:buChar char="☐"/>
              <a:tabLst/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23228" y="6390005"/>
            <a:ext cx="5154612" cy="330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en-US" altLang="en-US" dirty="0" smtClean="0"/>
              <a:t>© ExplorNet’s Centers for Quality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067159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57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65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6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5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55E44-AAA8-154B-87FC-1DF5E9C0D673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7F93-F1B0-CE4E-BDAC-8426E2694D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 smtClean="0"/>
              <a:t>© ExplorNet’s Centers for Quality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36663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3740-0AE5-794E-86C8-451EF8728995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B38D8-718D-F843-8B38-1919F670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6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5074920"/>
            <a:ext cx="7898130" cy="120110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Calibri" charset="0"/>
              </a:rPr>
              <a:t>Objective </a:t>
            </a:r>
            <a:r>
              <a:rPr lang="en-US" altLang="en-US" sz="2800" dirty="0" smtClean="0">
                <a:latin typeface="Calibri" charset="0"/>
              </a:rPr>
              <a:t>104.01 2%</a:t>
            </a:r>
            <a:r>
              <a:rPr lang="en-US" altLang="en-US" sz="2800" dirty="0">
                <a:latin typeface="Calibri" charset="0"/>
              </a:rPr>
              <a:t/>
            </a:r>
            <a:br>
              <a:rPr lang="en-US" altLang="en-US" sz="2800" dirty="0">
                <a:latin typeface="Calibri" charset="0"/>
              </a:rPr>
            </a:br>
            <a:r>
              <a:rPr lang="en-US" altLang="en-US" sz="2400" dirty="0" smtClean="0">
                <a:latin typeface="Calibri" charset="0"/>
              </a:rPr>
              <a:t>Explain concepts used to create digital audio.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9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Audio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Sound that has been captured, created, or edited electronically by a computer.</a:t>
            </a:r>
          </a:p>
          <a:p>
            <a:r>
              <a:rPr lang="en-US" dirty="0"/>
              <a:t>Analog (non-digital) audio sources are converted to a digital format by a process called sampling. </a:t>
            </a:r>
          </a:p>
          <a:p>
            <a:r>
              <a:rPr lang="en-US" dirty="0"/>
              <a:t>Sampling reproduces a sound wave by recording many fragments of it.</a:t>
            </a:r>
          </a:p>
          <a:p>
            <a:r>
              <a:rPr lang="en-US" dirty="0"/>
              <a:t>In media production, sound and music are crucial to helping to establish moods and create environments.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3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Number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6087" y="1817371"/>
            <a:ext cx="8414133" cy="43437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amount of individual audio channels used during playback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The </a:t>
            </a:r>
            <a:r>
              <a:rPr lang="en-US" dirty="0"/>
              <a:t>more channels of audio, the more realistic the sound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Monaural (</a:t>
            </a:r>
            <a:r>
              <a:rPr lang="en-US" dirty="0" smtClean="0"/>
              <a:t>Mono)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sources of audio play out of one single channel.</a:t>
            </a:r>
          </a:p>
          <a:p>
            <a:r>
              <a:rPr lang="en-US" dirty="0"/>
              <a:t>Stereophonic (</a:t>
            </a:r>
            <a:r>
              <a:rPr lang="en-US" dirty="0" smtClean="0"/>
              <a:t>Stereo)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udio </a:t>
            </a:r>
            <a:r>
              <a:rPr lang="en-US" dirty="0"/>
              <a:t>sources can be separated into two different channels (left and right).</a:t>
            </a:r>
          </a:p>
          <a:p>
            <a:r>
              <a:rPr lang="en-US" dirty="0"/>
              <a:t>Surround </a:t>
            </a:r>
            <a:r>
              <a:rPr lang="en-US" dirty="0" smtClean="0"/>
              <a:t>Sound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audio channels; usually 5-7 </a:t>
            </a:r>
            <a:r>
              <a:rPr lang="en-US" dirty="0" smtClean="0"/>
              <a:t>channels.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8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Audio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Transmitting audio files that can begin playing over the Internet as the remaining data is still being </a:t>
            </a:r>
            <a:r>
              <a:rPr lang="en-US" dirty="0" smtClean="0"/>
              <a:t>downloaded.</a:t>
            </a:r>
            <a:endParaRPr lang="en-US" dirty="0"/>
          </a:p>
          <a:p>
            <a:r>
              <a:rPr lang="en-US" dirty="0"/>
              <a:t>Creates little to no wait time to begin hearing the audio </a:t>
            </a:r>
            <a:r>
              <a:rPr lang="en-US" dirty="0" smtClean="0"/>
              <a:t>file.</a:t>
            </a:r>
            <a:endParaRPr lang="en-US" dirty="0"/>
          </a:p>
          <a:p>
            <a:r>
              <a:rPr lang="en-US" dirty="0" smtClean="0"/>
              <a:t>Example of </a:t>
            </a:r>
            <a:r>
              <a:rPr lang="en-US" dirty="0"/>
              <a:t>websites that use streaming audio technology include Pandora, Spotify, </a:t>
            </a:r>
            <a:r>
              <a:rPr lang="en-US" dirty="0" err="1"/>
              <a:t>Grooveshark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2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File Formats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6088" y="1771651"/>
            <a:ext cx="8309292" cy="4343718"/>
          </a:xfrm>
        </p:spPr>
        <p:txBody>
          <a:bodyPr/>
          <a:lstStyle/>
          <a:p>
            <a:r>
              <a:rPr lang="en-US" dirty="0" smtClean="0"/>
              <a:t>.MP3</a:t>
            </a:r>
            <a:endParaRPr lang="en-US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popular audio file </a:t>
            </a:r>
            <a:r>
              <a:rPr lang="en-US" dirty="0" smtClean="0"/>
              <a:t>format.</a:t>
            </a:r>
            <a:endParaRPr lang="en-US" dirty="0"/>
          </a:p>
          <a:p>
            <a:pPr lvl="1"/>
            <a:r>
              <a:rPr lang="en-US" dirty="0" smtClean="0"/>
              <a:t>Standard </a:t>
            </a:r>
            <a:r>
              <a:rPr lang="en-US" dirty="0"/>
              <a:t>for downloading and storing </a:t>
            </a:r>
            <a:r>
              <a:rPr lang="en-US" dirty="0" smtClean="0"/>
              <a:t>music.</a:t>
            </a:r>
            <a:endParaRPr lang="en-US" dirty="0"/>
          </a:p>
          <a:p>
            <a:pPr lvl="1"/>
            <a:r>
              <a:rPr lang="en-US" dirty="0" smtClean="0"/>
              <a:t>Commonly </a:t>
            </a:r>
            <a:r>
              <a:rPr lang="en-US" dirty="0"/>
              <a:t>used for streaming over the </a:t>
            </a:r>
            <a:r>
              <a:rPr lang="en-US" dirty="0" smtClean="0"/>
              <a:t>Internet.</a:t>
            </a:r>
            <a:endParaRPr lang="en-US" dirty="0"/>
          </a:p>
          <a:p>
            <a:r>
              <a:rPr lang="en-US" dirty="0" smtClean="0"/>
              <a:t>.WAV</a:t>
            </a:r>
            <a:endParaRPr lang="en-US" dirty="0"/>
          </a:p>
          <a:p>
            <a:pPr lvl="1"/>
            <a:r>
              <a:rPr lang="en-US" dirty="0" smtClean="0"/>
              <a:t>Standard </a:t>
            </a:r>
            <a:r>
              <a:rPr lang="en-US" dirty="0"/>
              <a:t>file format for </a:t>
            </a:r>
            <a:r>
              <a:rPr lang="en-US" dirty="0" smtClean="0"/>
              <a:t>PCs.</a:t>
            </a:r>
            <a:endParaRPr lang="en-US" dirty="0"/>
          </a:p>
          <a:p>
            <a:pPr lvl="1"/>
            <a:r>
              <a:rPr lang="en-US" dirty="0" smtClean="0"/>
              <a:t>Native </a:t>
            </a:r>
            <a:r>
              <a:rPr lang="en-US" dirty="0"/>
              <a:t>sound format </a:t>
            </a:r>
            <a:r>
              <a:rPr lang="en-US" dirty="0" smtClean="0"/>
              <a:t>for Windows environment.</a:t>
            </a:r>
            <a:endParaRPr lang="en-US" dirty="0"/>
          </a:p>
          <a:p>
            <a:r>
              <a:rPr lang="en-US" dirty="0" smtClean="0"/>
              <a:t>.WMA</a:t>
            </a:r>
            <a:endParaRPr lang="en-US" dirty="0"/>
          </a:p>
          <a:p>
            <a:pPr lvl="1"/>
            <a:r>
              <a:rPr lang="en-US" dirty="0" smtClean="0"/>
              <a:t>Uses Windows </a:t>
            </a:r>
            <a:r>
              <a:rPr lang="en-US" dirty="0"/>
              <a:t>Media Player for audio </a:t>
            </a:r>
            <a:r>
              <a:rPr lang="en-US" dirty="0" smtClean="0"/>
              <a:t>playback.</a:t>
            </a:r>
            <a:endParaRPr lang="en-US" dirty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format used for streaming audio </a:t>
            </a:r>
            <a:r>
              <a:rPr lang="en-US" dirty="0" smtClean="0"/>
              <a:t>files.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File Formats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6088" y="1771651"/>
            <a:ext cx="8309292" cy="4343718"/>
          </a:xfrm>
        </p:spPr>
        <p:txBody>
          <a:bodyPr/>
          <a:lstStyle/>
          <a:p>
            <a:r>
              <a:rPr lang="en-US" dirty="0" smtClean="0"/>
              <a:t>.MIDI</a:t>
            </a:r>
            <a:endParaRPr lang="en-US" dirty="0"/>
          </a:p>
          <a:p>
            <a:pPr lvl="1"/>
            <a:r>
              <a:rPr lang="en-US" dirty="0"/>
              <a:t>Musical Instrument Digital Interface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/>
              <a:t>file format used by digital instruments (keyboards, guitars, etc</a:t>
            </a:r>
            <a:r>
              <a:rPr lang="en-US" dirty="0" smtClean="0"/>
              <a:t>.).</a:t>
            </a:r>
            <a:endParaRPr lang="en-US" dirty="0"/>
          </a:p>
          <a:p>
            <a:pPr lvl="1"/>
            <a:r>
              <a:rPr lang="en-US" dirty="0" smtClean="0"/>
              <a:t>Contains </a:t>
            </a:r>
            <a:r>
              <a:rPr lang="en-US" dirty="0"/>
              <a:t>information about musical </a:t>
            </a:r>
            <a:r>
              <a:rPr lang="en-US" dirty="0" smtClean="0"/>
              <a:t>notes.</a:t>
            </a:r>
            <a:endParaRPr lang="en-US" dirty="0"/>
          </a:p>
          <a:p>
            <a:r>
              <a:rPr lang="en-US" smtClean="0"/>
              <a:t>.AAC/.</a:t>
            </a:r>
            <a:r>
              <a:rPr lang="en-US" dirty="0" smtClean="0"/>
              <a:t>M4A</a:t>
            </a:r>
            <a:endParaRPr lang="en-US" dirty="0"/>
          </a:p>
          <a:p>
            <a:pPr lvl="1"/>
            <a:r>
              <a:rPr lang="en-US" dirty="0" smtClean="0"/>
              <a:t>Standard </a:t>
            </a:r>
            <a:r>
              <a:rPr lang="en-US" dirty="0"/>
              <a:t>file format for </a:t>
            </a:r>
            <a:r>
              <a:rPr lang="en-US" dirty="0" smtClean="0"/>
              <a:t>Apple Computers.</a:t>
            </a:r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quality sound than .</a:t>
            </a:r>
            <a:r>
              <a:rPr lang="en-US" dirty="0" smtClean="0"/>
              <a:t>MP3.</a:t>
            </a:r>
            <a:endParaRPr lang="en-US" dirty="0"/>
          </a:p>
          <a:p>
            <a:pPr lvl="1"/>
            <a:r>
              <a:rPr lang="en-US" dirty="0" smtClean="0"/>
              <a:t>Standard </a:t>
            </a:r>
            <a:r>
              <a:rPr lang="en-US" dirty="0"/>
              <a:t>file format used by mobile </a:t>
            </a:r>
            <a:r>
              <a:rPr lang="en-US" dirty="0" smtClean="0"/>
              <a:t>devices.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9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06E8116E-A0A6-194E-8D1C-5687C1BBBCD7}" vid="{C9A900AE-FFCF-2D47-B7B9-CB8D4612136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06E8116E-A0A6-194E-8D1C-5687C1BBBCD7}" vid="{612F2995-356A-4340-9C5F-3474325B93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Media I PowerPoint Template</Template>
  <TotalTime>24</TotalTime>
  <Words>301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AppleSymbols</vt:lpstr>
      <vt:lpstr>Calibri</vt:lpstr>
      <vt:lpstr>Calibri Light</vt:lpstr>
      <vt:lpstr>Wingdings</vt:lpstr>
      <vt:lpstr>Arial</vt:lpstr>
      <vt:lpstr>Office Theme</vt:lpstr>
      <vt:lpstr>Custom Design</vt:lpstr>
      <vt:lpstr>Objective 104.01 2% Explain concepts used to create digital audio.</vt:lpstr>
      <vt:lpstr>Digital Audio</vt:lpstr>
      <vt:lpstr>Channel Number</vt:lpstr>
      <vt:lpstr>Streaming Audio</vt:lpstr>
      <vt:lpstr>Audio File Formats</vt:lpstr>
      <vt:lpstr>Audio File Formats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###.##  #% Objective Wording</dc:title>
  <dc:creator>Microsoft Office User</dc:creator>
  <cp:lastModifiedBy>Microsoft Office User</cp:lastModifiedBy>
  <cp:revision>9</cp:revision>
  <dcterms:created xsi:type="dcterms:W3CDTF">2016-04-26T14:56:30Z</dcterms:created>
  <dcterms:modified xsi:type="dcterms:W3CDTF">2017-03-01T22:25:14Z</dcterms:modified>
</cp:coreProperties>
</file>